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jpeg" ContentType="image/jpeg"/>
  <Override PartName="/ppt/media/image2.jpeg" ContentType="image/jpeg"/>
  <Override PartName="/ppt/theme/theme2.xml" ContentType="application/vnd.openxmlformats-officedocument.theme+xml"/>
  <Override PartName="/ppt/media/image3.jpeg" ContentType="image/jpeg"/>
  <Override PartName="/ppt/media/image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9144000" cy="6858000"/>
  <p:notesSz cx="6858000" cy="9144000"/>
  <p:defaultTextStyle>
    <a:lvl1pPr marL="40639" marR="40639">
      <a:defRPr>
        <a:uFill>
          <a:solidFill/>
        </a:uFill>
        <a:latin typeface="+mn-lt"/>
        <a:ea typeface="+mn-ea"/>
        <a:cs typeface="+mn-cs"/>
        <a:sym typeface="Arial"/>
      </a:defRPr>
    </a:lvl1pPr>
    <a:lvl2pPr marL="40639" marR="40639" indent="342900">
      <a:defRPr>
        <a:uFill>
          <a:solidFill/>
        </a:uFill>
        <a:latin typeface="+mn-lt"/>
        <a:ea typeface="+mn-ea"/>
        <a:cs typeface="+mn-cs"/>
        <a:sym typeface="Arial"/>
      </a:defRPr>
    </a:lvl2pPr>
    <a:lvl3pPr marL="40639" marR="40639" indent="685800">
      <a:defRPr>
        <a:uFill>
          <a:solidFill/>
        </a:uFill>
        <a:latin typeface="+mn-lt"/>
        <a:ea typeface="+mn-ea"/>
        <a:cs typeface="+mn-cs"/>
        <a:sym typeface="Arial"/>
      </a:defRPr>
    </a:lvl3pPr>
    <a:lvl4pPr marL="40639" marR="40639" indent="1028700">
      <a:defRPr>
        <a:uFill>
          <a:solidFill/>
        </a:uFill>
        <a:latin typeface="+mn-lt"/>
        <a:ea typeface="+mn-ea"/>
        <a:cs typeface="+mn-cs"/>
        <a:sym typeface="Arial"/>
      </a:defRPr>
    </a:lvl4pPr>
    <a:lvl5pPr marL="40639" marR="40639" indent="1371600">
      <a:defRPr>
        <a:uFill>
          <a:solidFill/>
        </a:uFill>
        <a:latin typeface="+mn-lt"/>
        <a:ea typeface="+mn-ea"/>
        <a:cs typeface="+mn-cs"/>
        <a:sym typeface="Arial"/>
      </a:defRPr>
    </a:lvl5pPr>
    <a:lvl6pPr marL="40639" marR="40639" indent="1714500">
      <a:defRPr>
        <a:uFill>
          <a:solidFill/>
        </a:uFill>
        <a:latin typeface="+mn-lt"/>
        <a:ea typeface="+mn-ea"/>
        <a:cs typeface="+mn-cs"/>
        <a:sym typeface="Arial"/>
      </a:defRPr>
    </a:lvl6pPr>
    <a:lvl7pPr marL="40639" marR="40639" indent="2057400">
      <a:defRPr>
        <a:uFill>
          <a:solidFill/>
        </a:uFill>
        <a:latin typeface="+mn-lt"/>
        <a:ea typeface="+mn-ea"/>
        <a:cs typeface="+mn-cs"/>
        <a:sym typeface="Arial"/>
      </a:defRPr>
    </a:lvl7pPr>
    <a:lvl8pPr marL="40639" marR="40639" indent="2400300">
      <a:defRPr>
        <a:uFill>
          <a:solidFill/>
        </a:uFill>
        <a:latin typeface="+mn-lt"/>
        <a:ea typeface="+mn-ea"/>
        <a:cs typeface="+mn-cs"/>
        <a:sym typeface="Arial"/>
      </a:defRPr>
    </a:lvl8pPr>
    <a:lvl9pPr marL="40639" marR="40639" indent="2743200">
      <a:defRPr>
        <a:uFill>
          <a:solidFill/>
        </a:uFill>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p:nvPr>
            <p:ph type="sldImg"/>
          </p:nvPr>
        </p:nvSpPr>
        <p:spPr>
          <a:xfrm>
            <a:off x="1143000" y="685800"/>
            <a:ext cx="4572000" cy="3429000"/>
          </a:xfrm>
          <a:prstGeom prst="rect">
            <a:avLst/>
          </a:prstGeom>
        </p:spPr>
        <p:txBody>
          <a:bodyPr/>
          <a:lstStyle/>
          <a:p>
            <a:pPr lvl="0"/>
          </a:p>
        </p:txBody>
      </p:sp>
      <p:sp>
        <p:nvSpPr>
          <p:cNvPr id="103" name="Shape 103"/>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584200">
      <a:defRPr sz="2200">
        <a:latin typeface="Lucida Grande"/>
        <a:ea typeface="Lucida Grande"/>
        <a:cs typeface="Lucida Grande"/>
        <a:sym typeface="Lucida Grande"/>
      </a:defRPr>
    </a:lvl1pPr>
    <a:lvl2pPr indent="228600" defTabSz="584200">
      <a:defRPr sz="2200">
        <a:latin typeface="Lucida Grande"/>
        <a:ea typeface="Lucida Grande"/>
        <a:cs typeface="Lucida Grande"/>
        <a:sym typeface="Lucida Grande"/>
      </a:defRPr>
    </a:lvl2pPr>
    <a:lvl3pPr indent="457200" defTabSz="584200">
      <a:defRPr sz="2200">
        <a:latin typeface="Lucida Grande"/>
        <a:ea typeface="Lucida Grande"/>
        <a:cs typeface="Lucida Grande"/>
        <a:sym typeface="Lucida Grande"/>
      </a:defRPr>
    </a:lvl3pPr>
    <a:lvl4pPr indent="685800" defTabSz="584200">
      <a:defRPr sz="2200">
        <a:latin typeface="Lucida Grande"/>
        <a:ea typeface="Lucida Grande"/>
        <a:cs typeface="Lucida Grande"/>
        <a:sym typeface="Lucida Grande"/>
      </a:defRPr>
    </a:lvl4pPr>
    <a:lvl5pPr indent="914400" defTabSz="584200">
      <a:defRPr sz="2200">
        <a:latin typeface="Lucida Grande"/>
        <a:ea typeface="Lucida Grande"/>
        <a:cs typeface="Lucida Grande"/>
        <a:sym typeface="Lucida Grande"/>
      </a:defRPr>
    </a:lvl5pPr>
    <a:lvl6pPr indent="1143000" defTabSz="584200">
      <a:defRPr sz="2200">
        <a:latin typeface="Lucida Grande"/>
        <a:ea typeface="Lucida Grande"/>
        <a:cs typeface="Lucida Grande"/>
        <a:sym typeface="Lucida Grande"/>
      </a:defRPr>
    </a:lvl6pPr>
    <a:lvl7pPr indent="1371600" defTabSz="584200">
      <a:defRPr sz="2200">
        <a:latin typeface="Lucida Grande"/>
        <a:ea typeface="Lucida Grande"/>
        <a:cs typeface="Lucida Grande"/>
        <a:sym typeface="Lucida Grande"/>
      </a:defRPr>
    </a:lvl7pPr>
    <a:lvl8pPr indent="1600200" defTabSz="584200">
      <a:defRPr sz="2200">
        <a:latin typeface="Lucida Grande"/>
        <a:ea typeface="Lucida Grande"/>
        <a:cs typeface="Lucida Grande"/>
        <a:sym typeface="Lucida Grande"/>
      </a:defRPr>
    </a:lvl8pPr>
    <a:lvl9pPr indent="1828800" defTabSz="584200">
      <a:defRPr sz="22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5.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16.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jpeg"/><Relationship Id="rId8" Type="http://schemas.openxmlformats.org/officeDocument/2006/relationships/image" Target="../media/image9.png"/><Relationship Id="rId9" Type="http://schemas.openxmlformats.org/officeDocument/2006/relationships/image" Target="../media/image3.png"/><Relationship Id="rId10" Type="http://schemas.openxmlformats.org/officeDocument/2006/relationships/image" Target="../media/image4.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3.png"/><Relationship Id="rId8" Type="http://schemas.openxmlformats.org/officeDocument/2006/relationships/image" Target="../media/image4.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3.png"/><Relationship Id="rId8" Type="http://schemas.openxmlformats.org/officeDocument/2006/relationships/image" Target="../media/image4.png"/><Relationship Id="rId9" Type="http://schemas.openxmlformats.org/officeDocument/2006/relationships/image" Target="../media/image10.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3.png"/><Relationship Id="rId8" Type="http://schemas.openxmlformats.org/officeDocument/2006/relationships/image" Target="../media/image4.png"/><Relationship Id="rId9" Type="http://schemas.openxmlformats.org/officeDocument/2006/relationships/image" Target="../media/image1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3.png"/><Relationship Id="rId8" Type="http://schemas.openxmlformats.org/officeDocument/2006/relationships/image" Target="../media/image4.png"/><Relationship Id="rId9" Type="http://schemas.openxmlformats.org/officeDocument/2006/relationships/image" Target="../media/image12.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3.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4.png"/><Relationship Id="rId8" Type="http://schemas.openxmlformats.org/officeDocument/2006/relationships/image" Target="../media/image3.png"/><Relationship Id="rId9"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3_Default Design">
    <p:spTree>
      <p:nvGrpSpPr>
        <p:cNvPr id="1" name=""/>
        <p:cNvGrpSpPr/>
        <p:nvPr/>
      </p:nvGrpSpPr>
      <p:grpSpPr>
        <a:xfrm>
          <a:off x="0" y="0"/>
          <a:ext cx="0" cy="0"/>
          <a:chOff x="0" y="0"/>
          <a:chExt cx="0" cy="0"/>
        </a:xfrm>
      </p:grpSpPr>
      <p:sp>
        <p:nvSpPr>
          <p:cNvPr id="8" name="Shape 8"/>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10_Default Design">
    <p:spTree>
      <p:nvGrpSpPr>
        <p:cNvPr id="1" name=""/>
        <p:cNvGrpSpPr/>
        <p:nvPr/>
      </p:nvGrpSpPr>
      <p:grpSpPr>
        <a:xfrm>
          <a:off x="0" y="0"/>
          <a:ext cx="0" cy="0"/>
          <a:chOff x="0" y="0"/>
          <a:chExt cx="0" cy="0"/>
        </a:xfrm>
      </p:grpSpPr>
      <p:pic>
        <p:nvPicPr>
          <p:cNvPr id="8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8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8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8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8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88" name="Example_6.png"/>
          <p:cNvPicPr/>
          <p:nvPr/>
        </p:nvPicPr>
        <p:blipFill>
          <a:blip r:embed="rId7">
            <a:extLst/>
          </a:blip>
          <a:stretch>
            <a:fillRect/>
          </a:stretch>
        </p:blipFill>
        <p:spPr>
          <a:xfrm>
            <a:off x="581025" y="657225"/>
            <a:ext cx="6738938" cy="2990850"/>
          </a:xfrm>
          <a:prstGeom prst="rect">
            <a:avLst/>
          </a:prstGeom>
          <a:ln w="12700">
            <a:miter lim="400000"/>
          </a:ln>
        </p:spPr>
      </p:pic>
      <p:pic>
        <p:nvPicPr>
          <p:cNvPr id="89" name="09PreAlg LNHeader06-06.png"/>
          <p:cNvPicPr/>
          <p:nvPr/>
        </p:nvPicPr>
        <p:blipFill>
          <a:blip r:embed="rId8">
            <a:extLst/>
          </a:blip>
          <a:stretch>
            <a:fillRect/>
          </a:stretch>
        </p:blipFill>
        <p:spPr>
          <a:xfrm>
            <a:off x="0" y="-28575"/>
            <a:ext cx="1143001" cy="641351"/>
          </a:xfrm>
          <a:prstGeom prst="rect">
            <a:avLst/>
          </a:prstGeom>
          <a:ln w="12700">
            <a:miter lim="400000"/>
          </a:ln>
        </p:spPr>
      </p:pic>
      <p:pic>
        <p:nvPicPr>
          <p:cNvPr id="90" name="09PreAlg LTHeader06-06.png"/>
          <p:cNvPicPr/>
          <p:nvPr/>
        </p:nvPicPr>
        <p:blipFill>
          <a:blip r:embed="rId9">
            <a:extLst/>
          </a:blip>
          <a:stretch>
            <a:fillRect/>
          </a:stretch>
        </p:blipFill>
        <p:spPr>
          <a:xfrm>
            <a:off x="1819275" y="0"/>
            <a:ext cx="7324726" cy="419101"/>
          </a:xfrm>
          <a:prstGeom prst="rect">
            <a:avLst/>
          </a:prstGeom>
          <a:ln w="12700">
            <a:miter lim="400000"/>
          </a:ln>
        </p:spPr>
      </p:pic>
      <p:sp>
        <p:nvSpPr>
          <p:cNvPr id="91" name="Shape 9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11_Default Design">
    <p:spTree>
      <p:nvGrpSpPr>
        <p:cNvPr id="1" name=""/>
        <p:cNvGrpSpPr/>
        <p:nvPr/>
      </p:nvGrpSpPr>
      <p:grpSpPr>
        <a:xfrm>
          <a:off x="0" y="0"/>
          <a:ext cx="0" cy="0"/>
          <a:chOff x="0" y="0"/>
          <a:chExt cx="0" cy="0"/>
        </a:xfrm>
      </p:grpSpPr>
      <p:pic>
        <p:nvPicPr>
          <p:cNvPr id="93" name="09_Pre-Algbra EndOf.jpg"/>
          <p:cNvPicPr/>
          <p:nvPr/>
        </p:nvPicPr>
        <p:blipFill>
          <a:blip r:embed="rId2">
            <a:extLst/>
          </a:blip>
          <a:stretch>
            <a:fillRect/>
          </a:stretch>
        </p:blipFill>
        <p:spPr>
          <a:xfrm>
            <a:off x="0" y="0"/>
            <a:ext cx="9144001" cy="6858000"/>
          </a:xfrm>
          <a:prstGeom prst="rect">
            <a:avLst/>
          </a:prstGeom>
          <a:ln w="12700">
            <a:miter lim="400000"/>
          </a:ln>
        </p:spPr>
      </p:pic>
      <p:pic>
        <p:nvPicPr>
          <p:cNvPr id="94" name="09_PreAlg_MasterInterface.png"/>
          <p:cNvPicPr/>
          <p:nvPr/>
        </p:nvPicPr>
        <p:blipFill>
          <a:blip r:embed="rId3">
            <a:extLst/>
          </a:blip>
          <a:stretch>
            <a:fillRect/>
          </a:stretch>
        </p:blipFill>
        <p:spPr>
          <a:xfrm>
            <a:off x="0" y="0"/>
            <a:ext cx="9144000" cy="6858000"/>
          </a:xfrm>
          <a:prstGeom prst="rect">
            <a:avLst/>
          </a:prstGeom>
          <a:ln w="12700">
            <a:miter lim="400000"/>
          </a:ln>
        </p:spPr>
      </p:pic>
      <p:pic>
        <p:nvPicPr>
          <p:cNvPr id="95" name="09_Pre-Algbra-Nav_Bar-short.png"/>
          <p:cNvPicPr/>
          <p:nvPr/>
        </p:nvPicPr>
        <p:blipFill>
          <a:blip r:embed="rId4">
            <a:extLst/>
          </a:blip>
          <a:stretch>
            <a:fillRect/>
          </a:stretch>
        </p:blipFill>
        <p:spPr>
          <a:xfrm>
            <a:off x="2114550" y="6072187"/>
            <a:ext cx="7029450" cy="785813"/>
          </a:xfrm>
          <a:prstGeom prst="rect">
            <a:avLst/>
          </a:prstGeom>
          <a:ln w="12700">
            <a:miter lim="400000"/>
          </a:ln>
        </p:spPr>
      </p:pic>
      <p:pic>
        <p:nvPicPr>
          <p:cNvPr id="96" name="09_PAlg-Back.png"/>
          <p:cNvPicPr/>
          <p:nvPr/>
        </p:nvPicPr>
        <p:blipFill>
          <a:blip r:embed="rId5">
            <a:extLst/>
          </a:blip>
          <a:stretch>
            <a:fillRect/>
          </a:stretch>
        </p:blipFill>
        <p:spPr>
          <a:xfrm>
            <a:off x="8020050" y="6315075"/>
            <a:ext cx="441326" cy="441326"/>
          </a:xfrm>
          <a:prstGeom prst="rect">
            <a:avLst/>
          </a:prstGeom>
          <a:ln w="12700">
            <a:miter lim="400000"/>
          </a:ln>
        </p:spPr>
      </p:pic>
      <p:pic>
        <p:nvPicPr>
          <p:cNvPr id="9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98" name="09_PAlg-ForwardDEAD.png"/>
          <p:cNvPicPr/>
          <p:nvPr/>
        </p:nvPicPr>
        <p:blipFill>
          <a:blip r:embed="rId7">
            <a:extLst/>
          </a:blip>
          <a:stretch>
            <a:fillRect/>
          </a:stretch>
        </p:blipFill>
        <p:spPr>
          <a:xfrm>
            <a:off x="8416925" y="6315075"/>
            <a:ext cx="441326" cy="441326"/>
          </a:xfrm>
          <a:prstGeom prst="rect">
            <a:avLst/>
          </a:prstGeom>
          <a:ln w="12700">
            <a:miter lim="400000"/>
          </a:ln>
        </p:spPr>
      </p:pic>
      <p:pic>
        <p:nvPicPr>
          <p:cNvPr id="99" name="09PreAlg LNHeader06-06.png"/>
          <p:cNvPicPr/>
          <p:nvPr/>
        </p:nvPicPr>
        <p:blipFill>
          <a:blip r:embed="rId8">
            <a:extLst/>
          </a:blip>
          <a:stretch>
            <a:fillRect/>
          </a:stretch>
        </p:blipFill>
        <p:spPr>
          <a:xfrm>
            <a:off x="0" y="-28575"/>
            <a:ext cx="1143001" cy="641351"/>
          </a:xfrm>
          <a:prstGeom prst="rect">
            <a:avLst/>
          </a:prstGeom>
          <a:ln w="12700">
            <a:miter lim="400000"/>
          </a:ln>
        </p:spPr>
      </p:pic>
      <p:pic>
        <p:nvPicPr>
          <p:cNvPr id="100" name="09PreAlg LTHeader06-06.png"/>
          <p:cNvPicPr/>
          <p:nvPr/>
        </p:nvPicPr>
        <p:blipFill>
          <a:blip r:embed="rId9">
            <a:extLst/>
          </a:blip>
          <a:stretch>
            <a:fillRect/>
          </a:stretch>
        </p:blipFill>
        <p:spPr>
          <a:xfrm>
            <a:off x="1819275" y="0"/>
            <a:ext cx="7324726" cy="419101"/>
          </a:xfrm>
          <a:prstGeom prst="rect">
            <a:avLst/>
          </a:prstGeom>
          <a:ln w="12700">
            <a:miter lim="400000"/>
          </a:ln>
        </p:spPr>
      </p:pic>
      <p:sp>
        <p:nvSpPr>
          <p:cNvPr id="101" name="Shape 10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3_Default Design - No Graphics">
    <p:spTree>
      <p:nvGrpSpPr>
        <p:cNvPr id="1" name=""/>
        <p:cNvGrpSpPr/>
        <p:nvPr/>
      </p:nvGrpSpPr>
      <p:grpSpPr>
        <a:xfrm>
          <a:off x="0" y="0"/>
          <a:ext cx="0" cy="0"/>
          <a:chOff x="0" y="0"/>
          <a:chExt cx="0" cy="0"/>
        </a:xfrm>
      </p:grpSpPr>
      <p:sp>
        <p:nvSpPr>
          <p:cNvPr id="10" name="Shape 10"/>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4_Default Design">
    <p:spTree>
      <p:nvGrpSpPr>
        <p:cNvPr id="1" name=""/>
        <p:cNvGrpSpPr/>
        <p:nvPr/>
      </p:nvGrpSpPr>
      <p:grpSpPr>
        <a:xfrm>
          <a:off x="0" y="0"/>
          <a:ext cx="0" cy="0"/>
          <a:chOff x="0" y="0"/>
          <a:chExt cx="0" cy="0"/>
        </a:xfrm>
      </p:grpSpPr>
      <p:pic>
        <p:nvPicPr>
          <p:cNvPr id="12"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13"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14"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15"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16"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17" name="CheckPointICON.jpg"/>
          <p:cNvPicPr/>
          <p:nvPr/>
        </p:nvPicPr>
        <p:blipFill>
          <a:blip r:embed="rId7">
            <a:extLst/>
          </a:blip>
          <a:stretch>
            <a:fillRect/>
          </a:stretch>
        </p:blipFill>
        <p:spPr>
          <a:xfrm>
            <a:off x="7467600" y="776287"/>
            <a:ext cx="1222375" cy="376239"/>
          </a:xfrm>
          <a:prstGeom prst="rect">
            <a:avLst/>
          </a:prstGeom>
          <a:ln w="12700">
            <a:miter lim="400000"/>
          </a:ln>
        </p:spPr>
      </p:pic>
      <p:pic>
        <p:nvPicPr>
          <p:cNvPr id="18" name="5Min Check.png"/>
          <p:cNvPicPr/>
          <p:nvPr/>
        </p:nvPicPr>
        <p:blipFill>
          <a:blip r:embed="rId8">
            <a:extLst/>
          </a:blip>
          <a:stretch>
            <a:fillRect/>
          </a:stretch>
        </p:blipFill>
        <p:spPr>
          <a:xfrm>
            <a:off x="598487" y="657225"/>
            <a:ext cx="6792913" cy="625475"/>
          </a:xfrm>
          <a:prstGeom prst="rect">
            <a:avLst/>
          </a:prstGeom>
          <a:ln w="12700">
            <a:miter lim="400000"/>
          </a:ln>
        </p:spPr>
      </p:pic>
      <p:pic>
        <p:nvPicPr>
          <p:cNvPr id="19" name="09PreAlg LNHeader06-06.png"/>
          <p:cNvPicPr/>
          <p:nvPr/>
        </p:nvPicPr>
        <p:blipFill>
          <a:blip r:embed="rId9">
            <a:extLst/>
          </a:blip>
          <a:stretch>
            <a:fillRect/>
          </a:stretch>
        </p:blipFill>
        <p:spPr>
          <a:xfrm>
            <a:off x="0" y="-28575"/>
            <a:ext cx="1143001" cy="641351"/>
          </a:xfrm>
          <a:prstGeom prst="rect">
            <a:avLst/>
          </a:prstGeom>
          <a:ln w="12700">
            <a:miter lim="400000"/>
          </a:ln>
        </p:spPr>
      </p:pic>
      <p:pic>
        <p:nvPicPr>
          <p:cNvPr id="20" name="09PreAlg LTHeader06-06.png"/>
          <p:cNvPicPr/>
          <p:nvPr/>
        </p:nvPicPr>
        <p:blipFill>
          <a:blip r:embed="rId10">
            <a:extLst/>
          </a:blip>
          <a:stretch>
            <a:fillRect/>
          </a:stretch>
        </p:blipFill>
        <p:spPr>
          <a:xfrm>
            <a:off x="1819275" y="0"/>
            <a:ext cx="7324726" cy="419101"/>
          </a:xfrm>
          <a:prstGeom prst="rect">
            <a:avLst/>
          </a:prstGeom>
          <a:ln w="12700">
            <a:miter lim="400000"/>
          </a:ln>
        </p:spPr>
      </p:pic>
      <p:sp>
        <p:nvSpPr>
          <p:cNvPr id="21" name="Shape 21"/>
          <p:cNvSpPr/>
          <p:nvPr/>
        </p:nvSpPr>
        <p:spPr>
          <a:xfrm>
            <a:off x="3886200" y="800100"/>
            <a:ext cx="3136900" cy="36082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000"/>
              </a:spcBef>
              <a:buClr>
                <a:srgbClr val="0EA55E"/>
              </a:buClr>
              <a:buFont typeface="Arial"/>
              <a:defRPr b="1">
                <a:solidFill>
                  <a:srgbClr val="0EA55E"/>
                </a:solidFill>
                <a:uFill>
                  <a:solidFill>
                    <a:srgbClr val="0EA55E"/>
                  </a:solidFill>
                </a:uFill>
              </a:defRPr>
            </a:lvl1pPr>
          </a:lstStyle>
          <a:p>
            <a:pPr lvl="0">
              <a:defRPr b="0">
                <a:solidFill>
                  <a:srgbClr val="000000"/>
                </a:solidFill>
                <a:uFillTx/>
              </a:defRPr>
            </a:pPr>
            <a:r>
              <a:rPr b="1">
                <a:solidFill>
                  <a:srgbClr val="0EA55E"/>
                </a:solidFill>
                <a:uFill>
                  <a:solidFill>
                    <a:srgbClr val="0EA55E"/>
                  </a:solidFill>
                </a:uFill>
              </a:rPr>
              <a:t>Over Lesson 6–5</a:t>
            </a:r>
          </a:p>
        </p:txBody>
      </p:sp>
      <p:sp>
        <p:nvSpPr>
          <p:cNvPr id="22" name="Shape 22"/>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2_Default Design">
    <p:spTree>
      <p:nvGrpSpPr>
        <p:cNvPr id="1" name=""/>
        <p:cNvGrpSpPr/>
        <p:nvPr/>
      </p:nvGrpSpPr>
      <p:grpSpPr>
        <a:xfrm>
          <a:off x="0" y="0"/>
          <a:ext cx="0" cy="0"/>
          <a:chOff x="0" y="0"/>
          <a:chExt cx="0" cy="0"/>
        </a:xfrm>
      </p:grpSpPr>
      <p:pic>
        <p:nvPicPr>
          <p:cNvPr id="24"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25"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26"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27"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28"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29" name="09PreAlg LNHeader06-06.png"/>
          <p:cNvPicPr/>
          <p:nvPr/>
        </p:nvPicPr>
        <p:blipFill>
          <a:blip r:embed="rId7">
            <a:extLst/>
          </a:blip>
          <a:stretch>
            <a:fillRect/>
          </a:stretch>
        </p:blipFill>
        <p:spPr>
          <a:xfrm>
            <a:off x="0" y="-28575"/>
            <a:ext cx="1143001" cy="641351"/>
          </a:xfrm>
          <a:prstGeom prst="rect">
            <a:avLst/>
          </a:prstGeom>
          <a:ln w="12700">
            <a:miter lim="400000"/>
          </a:ln>
        </p:spPr>
      </p:pic>
      <p:pic>
        <p:nvPicPr>
          <p:cNvPr id="30" name="09PreAlg LTHeader06-06.png"/>
          <p:cNvPicPr/>
          <p:nvPr/>
        </p:nvPicPr>
        <p:blipFill>
          <a:blip r:embed="rId8">
            <a:extLst/>
          </a:blip>
          <a:stretch>
            <a:fillRect/>
          </a:stretch>
        </p:blipFill>
        <p:spPr>
          <a:xfrm>
            <a:off x="1819275" y="0"/>
            <a:ext cx="7324726" cy="419101"/>
          </a:xfrm>
          <a:prstGeom prst="rect">
            <a:avLst/>
          </a:prstGeom>
          <a:ln w="12700">
            <a:miter lim="400000"/>
          </a:ln>
        </p:spPr>
      </p:pic>
      <p:sp>
        <p:nvSpPr>
          <p:cNvPr id="31" name="Shape 3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5_Default Design">
    <p:spTree>
      <p:nvGrpSpPr>
        <p:cNvPr id="1" name=""/>
        <p:cNvGrpSpPr/>
        <p:nvPr/>
      </p:nvGrpSpPr>
      <p:grpSpPr>
        <a:xfrm>
          <a:off x="0" y="0"/>
          <a:ext cx="0" cy="0"/>
          <a:chOff x="0" y="0"/>
          <a:chExt cx="0" cy="0"/>
        </a:xfrm>
      </p:grpSpPr>
      <p:pic>
        <p:nvPicPr>
          <p:cNvPr id="3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3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3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3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3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38" name="09PreAlg LNHeader06-06.png"/>
          <p:cNvPicPr/>
          <p:nvPr/>
        </p:nvPicPr>
        <p:blipFill>
          <a:blip r:embed="rId7">
            <a:extLst/>
          </a:blip>
          <a:stretch>
            <a:fillRect/>
          </a:stretch>
        </p:blipFill>
        <p:spPr>
          <a:xfrm>
            <a:off x="0" y="-28575"/>
            <a:ext cx="1143001" cy="641351"/>
          </a:xfrm>
          <a:prstGeom prst="rect">
            <a:avLst/>
          </a:prstGeom>
          <a:ln w="12700">
            <a:miter lim="400000"/>
          </a:ln>
        </p:spPr>
      </p:pic>
      <p:pic>
        <p:nvPicPr>
          <p:cNvPr id="39" name="09PreAlg LTHeader06-06.png"/>
          <p:cNvPicPr/>
          <p:nvPr/>
        </p:nvPicPr>
        <p:blipFill>
          <a:blip r:embed="rId8">
            <a:extLst/>
          </a:blip>
          <a:stretch>
            <a:fillRect/>
          </a:stretch>
        </p:blipFill>
        <p:spPr>
          <a:xfrm>
            <a:off x="1819275" y="0"/>
            <a:ext cx="7324726" cy="419101"/>
          </a:xfrm>
          <a:prstGeom prst="rect">
            <a:avLst/>
          </a:prstGeom>
          <a:ln w="12700">
            <a:miter lim="400000"/>
          </a:ln>
        </p:spPr>
      </p:pic>
      <p:pic>
        <p:nvPicPr>
          <p:cNvPr id="40" name="Real World Ex_1.png"/>
          <p:cNvPicPr/>
          <p:nvPr/>
        </p:nvPicPr>
        <p:blipFill>
          <a:blip r:embed="rId9">
            <a:extLst/>
          </a:blip>
          <a:stretch>
            <a:fillRect/>
          </a:stretch>
        </p:blipFill>
        <p:spPr>
          <a:xfrm>
            <a:off x="581025" y="657225"/>
            <a:ext cx="6738938" cy="2990850"/>
          </a:xfrm>
          <a:prstGeom prst="rect">
            <a:avLst/>
          </a:prstGeom>
          <a:ln w="12700">
            <a:miter lim="400000"/>
          </a:ln>
        </p:spPr>
      </p:pic>
      <p:sp>
        <p:nvSpPr>
          <p:cNvPr id="41" name="Shape 4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6_Default Design">
    <p:spTree>
      <p:nvGrpSpPr>
        <p:cNvPr id="1" name=""/>
        <p:cNvGrpSpPr/>
        <p:nvPr/>
      </p:nvGrpSpPr>
      <p:grpSpPr>
        <a:xfrm>
          <a:off x="0" y="0"/>
          <a:ext cx="0" cy="0"/>
          <a:chOff x="0" y="0"/>
          <a:chExt cx="0" cy="0"/>
        </a:xfrm>
      </p:grpSpPr>
      <p:pic>
        <p:nvPicPr>
          <p:cNvPr id="4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4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4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4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4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48" name="09PreAlg LNHeader06-06.png"/>
          <p:cNvPicPr/>
          <p:nvPr/>
        </p:nvPicPr>
        <p:blipFill>
          <a:blip r:embed="rId7">
            <a:extLst/>
          </a:blip>
          <a:stretch>
            <a:fillRect/>
          </a:stretch>
        </p:blipFill>
        <p:spPr>
          <a:xfrm>
            <a:off x="0" y="-28575"/>
            <a:ext cx="1143001" cy="641351"/>
          </a:xfrm>
          <a:prstGeom prst="rect">
            <a:avLst/>
          </a:prstGeom>
          <a:ln w="12700">
            <a:miter lim="400000"/>
          </a:ln>
        </p:spPr>
      </p:pic>
      <p:pic>
        <p:nvPicPr>
          <p:cNvPr id="49" name="09PreAlg LTHeader06-06.png"/>
          <p:cNvPicPr/>
          <p:nvPr/>
        </p:nvPicPr>
        <p:blipFill>
          <a:blip r:embed="rId8">
            <a:extLst/>
          </a:blip>
          <a:stretch>
            <a:fillRect/>
          </a:stretch>
        </p:blipFill>
        <p:spPr>
          <a:xfrm>
            <a:off x="1819275" y="0"/>
            <a:ext cx="7324726" cy="419101"/>
          </a:xfrm>
          <a:prstGeom prst="rect">
            <a:avLst/>
          </a:prstGeom>
          <a:ln w="12700">
            <a:miter lim="400000"/>
          </a:ln>
        </p:spPr>
      </p:pic>
      <p:pic>
        <p:nvPicPr>
          <p:cNvPr id="50" name="Real World Ex_2.png"/>
          <p:cNvPicPr/>
          <p:nvPr/>
        </p:nvPicPr>
        <p:blipFill>
          <a:blip r:embed="rId9">
            <a:extLst/>
          </a:blip>
          <a:stretch>
            <a:fillRect/>
          </a:stretch>
        </p:blipFill>
        <p:spPr>
          <a:xfrm>
            <a:off x="581025" y="657225"/>
            <a:ext cx="6738938" cy="2990850"/>
          </a:xfrm>
          <a:prstGeom prst="rect">
            <a:avLst/>
          </a:prstGeom>
          <a:ln w="12700">
            <a:miter lim="400000"/>
          </a:ln>
        </p:spPr>
      </p:pic>
      <p:sp>
        <p:nvSpPr>
          <p:cNvPr id="51" name="Shape 5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7_Default Design">
    <p:spTree>
      <p:nvGrpSpPr>
        <p:cNvPr id="1" name=""/>
        <p:cNvGrpSpPr/>
        <p:nvPr/>
      </p:nvGrpSpPr>
      <p:grpSpPr>
        <a:xfrm>
          <a:off x="0" y="0"/>
          <a:ext cx="0" cy="0"/>
          <a:chOff x="0" y="0"/>
          <a:chExt cx="0" cy="0"/>
        </a:xfrm>
      </p:grpSpPr>
      <p:pic>
        <p:nvPicPr>
          <p:cNvPr id="5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5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5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5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5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58" name="09PreAlg LNHeader06-06.png"/>
          <p:cNvPicPr/>
          <p:nvPr/>
        </p:nvPicPr>
        <p:blipFill>
          <a:blip r:embed="rId7">
            <a:extLst/>
          </a:blip>
          <a:stretch>
            <a:fillRect/>
          </a:stretch>
        </p:blipFill>
        <p:spPr>
          <a:xfrm>
            <a:off x="0" y="-28575"/>
            <a:ext cx="1143001" cy="641351"/>
          </a:xfrm>
          <a:prstGeom prst="rect">
            <a:avLst/>
          </a:prstGeom>
          <a:ln w="12700">
            <a:miter lim="400000"/>
          </a:ln>
        </p:spPr>
      </p:pic>
      <p:pic>
        <p:nvPicPr>
          <p:cNvPr id="59" name="09PreAlg LTHeader06-06.png"/>
          <p:cNvPicPr/>
          <p:nvPr/>
        </p:nvPicPr>
        <p:blipFill>
          <a:blip r:embed="rId8">
            <a:extLst/>
          </a:blip>
          <a:stretch>
            <a:fillRect/>
          </a:stretch>
        </p:blipFill>
        <p:spPr>
          <a:xfrm>
            <a:off x="1819275" y="0"/>
            <a:ext cx="7324726" cy="419101"/>
          </a:xfrm>
          <a:prstGeom prst="rect">
            <a:avLst/>
          </a:prstGeom>
          <a:ln w="12700">
            <a:miter lim="400000"/>
          </a:ln>
        </p:spPr>
      </p:pic>
      <p:pic>
        <p:nvPicPr>
          <p:cNvPr id="60" name="Real World Ex_3.png"/>
          <p:cNvPicPr/>
          <p:nvPr/>
        </p:nvPicPr>
        <p:blipFill>
          <a:blip r:embed="rId9">
            <a:extLst/>
          </a:blip>
          <a:stretch>
            <a:fillRect/>
          </a:stretch>
        </p:blipFill>
        <p:spPr>
          <a:xfrm>
            <a:off x="581025" y="657225"/>
            <a:ext cx="6738938" cy="2990850"/>
          </a:xfrm>
          <a:prstGeom prst="rect">
            <a:avLst/>
          </a:prstGeom>
          <a:ln w="12700">
            <a:miter lim="400000"/>
          </a:ln>
        </p:spPr>
      </p:pic>
      <p:sp>
        <p:nvSpPr>
          <p:cNvPr id="61" name="Shape 6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8_Default Design">
    <p:spTree>
      <p:nvGrpSpPr>
        <p:cNvPr id="1" name=""/>
        <p:cNvGrpSpPr/>
        <p:nvPr/>
      </p:nvGrpSpPr>
      <p:grpSpPr>
        <a:xfrm>
          <a:off x="0" y="0"/>
          <a:ext cx="0" cy="0"/>
          <a:chOff x="0" y="0"/>
          <a:chExt cx="0" cy="0"/>
        </a:xfrm>
      </p:grpSpPr>
      <p:pic>
        <p:nvPicPr>
          <p:cNvPr id="6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6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6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6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6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68" name="Example_4.png"/>
          <p:cNvPicPr/>
          <p:nvPr/>
        </p:nvPicPr>
        <p:blipFill>
          <a:blip r:embed="rId7">
            <a:extLst/>
          </a:blip>
          <a:stretch>
            <a:fillRect/>
          </a:stretch>
        </p:blipFill>
        <p:spPr>
          <a:xfrm>
            <a:off x="581025" y="657225"/>
            <a:ext cx="6738938" cy="2990850"/>
          </a:xfrm>
          <a:prstGeom prst="rect">
            <a:avLst/>
          </a:prstGeom>
          <a:ln w="12700">
            <a:miter lim="400000"/>
          </a:ln>
        </p:spPr>
      </p:pic>
      <p:pic>
        <p:nvPicPr>
          <p:cNvPr id="69" name="09PreAlg LNHeader06-06.png"/>
          <p:cNvPicPr/>
          <p:nvPr/>
        </p:nvPicPr>
        <p:blipFill>
          <a:blip r:embed="rId8">
            <a:extLst/>
          </a:blip>
          <a:stretch>
            <a:fillRect/>
          </a:stretch>
        </p:blipFill>
        <p:spPr>
          <a:xfrm>
            <a:off x="0" y="-28575"/>
            <a:ext cx="1143001" cy="641351"/>
          </a:xfrm>
          <a:prstGeom prst="rect">
            <a:avLst/>
          </a:prstGeom>
          <a:ln w="12700">
            <a:miter lim="400000"/>
          </a:ln>
        </p:spPr>
      </p:pic>
      <p:pic>
        <p:nvPicPr>
          <p:cNvPr id="70" name="09PreAlg LTHeader06-06.png"/>
          <p:cNvPicPr/>
          <p:nvPr/>
        </p:nvPicPr>
        <p:blipFill>
          <a:blip r:embed="rId9">
            <a:extLst/>
          </a:blip>
          <a:stretch>
            <a:fillRect/>
          </a:stretch>
        </p:blipFill>
        <p:spPr>
          <a:xfrm>
            <a:off x="1819275" y="0"/>
            <a:ext cx="7324726" cy="419101"/>
          </a:xfrm>
          <a:prstGeom prst="rect">
            <a:avLst/>
          </a:prstGeom>
          <a:ln w="12700">
            <a:miter lim="400000"/>
          </a:ln>
        </p:spPr>
      </p:pic>
      <p:sp>
        <p:nvSpPr>
          <p:cNvPr id="71" name="Shape 7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9_Default Design">
    <p:spTree>
      <p:nvGrpSpPr>
        <p:cNvPr id="1" name=""/>
        <p:cNvGrpSpPr/>
        <p:nvPr/>
      </p:nvGrpSpPr>
      <p:grpSpPr>
        <a:xfrm>
          <a:off x="0" y="0"/>
          <a:ext cx="0" cy="0"/>
          <a:chOff x="0" y="0"/>
          <a:chExt cx="0" cy="0"/>
        </a:xfrm>
      </p:grpSpPr>
      <p:pic>
        <p:nvPicPr>
          <p:cNvPr id="7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7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7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7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7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78" name="Example_5.png"/>
          <p:cNvPicPr/>
          <p:nvPr/>
        </p:nvPicPr>
        <p:blipFill>
          <a:blip r:embed="rId7">
            <a:extLst/>
          </a:blip>
          <a:stretch>
            <a:fillRect/>
          </a:stretch>
        </p:blipFill>
        <p:spPr>
          <a:xfrm>
            <a:off x="581025" y="657225"/>
            <a:ext cx="6738938" cy="2990850"/>
          </a:xfrm>
          <a:prstGeom prst="rect">
            <a:avLst/>
          </a:prstGeom>
          <a:ln w="12700">
            <a:miter lim="400000"/>
          </a:ln>
        </p:spPr>
      </p:pic>
      <p:pic>
        <p:nvPicPr>
          <p:cNvPr id="79" name="09PreAlg LNHeader06-06.png"/>
          <p:cNvPicPr/>
          <p:nvPr/>
        </p:nvPicPr>
        <p:blipFill>
          <a:blip r:embed="rId8">
            <a:extLst/>
          </a:blip>
          <a:stretch>
            <a:fillRect/>
          </a:stretch>
        </p:blipFill>
        <p:spPr>
          <a:xfrm>
            <a:off x="0" y="-28575"/>
            <a:ext cx="1143001" cy="641351"/>
          </a:xfrm>
          <a:prstGeom prst="rect">
            <a:avLst/>
          </a:prstGeom>
          <a:ln w="12700">
            <a:miter lim="400000"/>
          </a:ln>
        </p:spPr>
      </p:pic>
      <p:pic>
        <p:nvPicPr>
          <p:cNvPr id="80" name="09PreAlg LTHeader06-06.png"/>
          <p:cNvPicPr/>
          <p:nvPr/>
        </p:nvPicPr>
        <p:blipFill>
          <a:blip r:embed="rId9">
            <a:extLst/>
          </a:blip>
          <a:stretch>
            <a:fillRect/>
          </a:stretch>
        </p:blipFill>
        <p:spPr>
          <a:xfrm>
            <a:off x="1819275" y="0"/>
            <a:ext cx="7324726" cy="419101"/>
          </a:xfrm>
          <a:prstGeom prst="rect">
            <a:avLst/>
          </a:prstGeom>
          <a:ln w="12700">
            <a:miter lim="400000"/>
          </a:ln>
        </p:spPr>
      </p:pic>
      <p:sp>
        <p:nvSpPr>
          <p:cNvPr id="81" name="Shape 8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 Id="rId9" Type="http://schemas.openxmlformats.org/officeDocument/2006/relationships/slideLayout" Target="../slideLayouts/slideLayout4.xml"/><Relationship Id="rId10" Type="http://schemas.openxmlformats.org/officeDocument/2006/relationships/slideLayout" Target="../slideLayouts/slideLayout5.xml"/><Relationship Id="rId11" Type="http://schemas.openxmlformats.org/officeDocument/2006/relationships/slideLayout" Target="../slideLayouts/slideLayout6.xml"/><Relationship Id="rId12" Type="http://schemas.openxmlformats.org/officeDocument/2006/relationships/slideLayout" Target="../slideLayouts/slideLayout7.xml"/><Relationship Id="rId13" Type="http://schemas.openxmlformats.org/officeDocument/2006/relationships/slideLayout" Target="../slideLayouts/slideLayout8.xml"/><Relationship Id="rId14" Type="http://schemas.openxmlformats.org/officeDocument/2006/relationships/slideLayout" Target="../slideLayouts/slideLayout9.xml"/><Relationship Id="rId15" Type="http://schemas.openxmlformats.org/officeDocument/2006/relationships/slideLayout" Target="../slideLayouts/slideLayout10.xml"/><Relationship Id="rId16"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3" name="Lesson Menu.png"/>
          <p:cNvPicPr/>
          <p:nvPr/>
        </p:nvPicPr>
        <p:blipFill>
          <a:blip r:embed="rId3">
            <a:extLst/>
          </a:blip>
          <a:stretch>
            <a:fillRect/>
          </a:stretch>
        </p:blipFill>
        <p:spPr>
          <a:xfrm>
            <a:off x="809625" y="685800"/>
            <a:ext cx="3683001" cy="1100138"/>
          </a:xfrm>
          <a:prstGeom prst="rect">
            <a:avLst/>
          </a:prstGeom>
          <a:ln w="12700">
            <a:miter lim="400000"/>
          </a:ln>
        </p:spPr>
      </p:pic>
      <p:pic>
        <p:nvPicPr>
          <p:cNvPr id="4" name="09PreAlg LNHeader06-06.png"/>
          <p:cNvPicPr/>
          <p:nvPr/>
        </p:nvPicPr>
        <p:blipFill>
          <a:blip r:embed="rId4">
            <a:extLst/>
          </a:blip>
          <a:stretch>
            <a:fillRect/>
          </a:stretch>
        </p:blipFill>
        <p:spPr>
          <a:xfrm>
            <a:off x="0" y="-28575"/>
            <a:ext cx="1143001" cy="641351"/>
          </a:xfrm>
          <a:prstGeom prst="rect">
            <a:avLst/>
          </a:prstGeom>
          <a:ln w="12700">
            <a:miter lim="400000"/>
          </a:ln>
        </p:spPr>
      </p:pic>
      <p:pic>
        <p:nvPicPr>
          <p:cNvPr id="5" name="09PreAlg LTHeader06-06.png"/>
          <p:cNvPicPr/>
          <p:nvPr/>
        </p:nvPicPr>
        <p:blipFill>
          <a:blip r:embed="rId5">
            <a:extLst/>
          </a:blip>
          <a:stretch>
            <a:fillRect/>
          </a:stretch>
        </p:blipFill>
        <p:spPr>
          <a:xfrm>
            <a:off x="1819275" y="0"/>
            <a:ext cx="7324726" cy="419101"/>
          </a:xfrm>
          <a:prstGeom prst="rect">
            <a:avLst/>
          </a:prstGeom>
          <a:ln w="12700">
            <a:miter lim="400000"/>
          </a:ln>
        </p:spPr>
      </p:pic>
      <p:sp>
        <p:nvSpPr>
          <p:cNvPr id="6" name="Shape 6"/>
          <p:cNvSpPr/>
          <p:nvPr>
            <p:ph type="title"/>
          </p:nvPr>
        </p:nvSpPr>
        <p:spPr>
          <a:xfrm>
            <a:off x="5486400" y="6953250"/>
            <a:ext cx="3657600" cy="1825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lvl="0">
              <a:defRPr sz="1800">
                <a:uFillTx/>
              </a:defRPr>
            </a:pPr>
            <a:r>
              <a:rPr sz="1200">
                <a:uFill>
                  <a:solidFill/>
                </a:uFill>
              </a:rPr>
              <a:t>Title Text</a:t>
            </a:r>
          </a:p>
        </p:txBody>
      </p:sp>
    </p:spTree>
  </p:cSld>
  <p:clrMap bg1="lt1" tx1="dk1" bg2="lt2" tx2="dk2" accent1="accent1" accent2="accent2" accent3="accent3" accent4="accent4" accent5="accent5" accent6="accent6" hlink="hlink" folHlink="fol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ransition spd="med" advClick="1"/>
  <p:txStyles>
    <p:titleStyle>
      <a:lvl1pPr algn="r">
        <a:defRPr sz="1200">
          <a:uFill>
            <a:solidFill/>
          </a:uFill>
          <a:latin typeface="+mn-lt"/>
          <a:ea typeface="+mn-ea"/>
          <a:cs typeface="+mn-cs"/>
          <a:sym typeface="Arial"/>
        </a:defRPr>
      </a:lvl1pPr>
      <a:lvl2pPr indent="228600" algn="r">
        <a:defRPr sz="1200">
          <a:uFill>
            <a:solidFill/>
          </a:uFill>
          <a:latin typeface="+mn-lt"/>
          <a:ea typeface="+mn-ea"/>
          <a:cs typeface="+mn-cs"/>
          <a:sym typeface="Arial"/>
        </a:defRPr>
      </a:lvl2pPr>
      <a:lvl3pPr indent="457200" algn="r">
        <a:defRPr sz="1200">
          <a:uFill>
            <a:solidFill/>
          </a:uFill>
          <a:latin typeface="+mn-lt"/>
          <a:ea typeface="+mn-ea"/>
          <a:cs typeface="+mn-cs"/>
          <a:sym typeface="Arial"/>
        </a:defRPr>
      </a:lvl3pPr>
      <a:lvl4pPr indent="685800" algn="r">
        <a:defRPr sz="1200">
          <a:uFill>
            <a:solidFill/>
          </a:uFill>
          <a:latin typeface="+mn-lt"/>
          <a:ea typeface="+mn-ea"/>
          <a:cs typeface="+mn-cs"/>
          <a:sym typeface="Arial"/>
        </a:defRPr>
      </a:lvl4pPr>
      <a:lvl5pPr indent="914400" algn="r">
        <a:defRPr sz="1200">
          <a:uFill>
            <a:solidFill/>
          </a:uFill>
          <a:latin typeface="+mn-lt"/>
          <a:ea typeface="+mn-ea"/>
          <a:cs typeface="+mn-cs"/>
          <a:sym typeface="Arial"/>
        </a:defRPr>
      </a:lvl5pPr>
      <a:lvl6pPr indent="1143000" algn="r">
        <a:defRPr sz="1200">
          <a:uFill>
            <a:solidFill/>
          </a:uFill>
          <a:latin typeface="+mn-lt"/>
          <a:ea typeface="+mn-ea"/>
          <a:cs typeface="+mn-cs"/>
          <a:sym typeface="Arial"/>
        </a:defRPr>
      </a:lvl6pPr>
      <a:lvl7pPr indent="1371600" algn="r">
        <a:defRPr sz="1200">
          <a:uFill>
            <a:solidFill/>
          </a:uFill>
          <a:latin typeface="+mn-lt"/>
          <a:ea typeface="+mn-ea"/>
          <a:cs typeface="+mn-cs"/>
          <a:sym typeface="Arial"/>
        </a:defRPr>
      </a:lvl7pPr>
      <a:lvl8pPr indent="1600200" algn="r">
        <a:defRPr sz="1200">
          <a:uFill>
            <a:solidFill/>
          </a:uFill>
          <a:latin typeface="+mn-lt"/>
          <a:ea typeface="+mn-ea"/>
          <a:cs typeface="+mn-cs"/>
          <a:sym typeface="Arial"/>
        </a:defRPr>
      </a:lvl8pPr>
      <a:lvl9pPr indent="1828800" algn="r">
        <a:defRPr sz="1200">
          <a:uFill>
            <a:solidFill/>
          </a:uFill>
          <a:latin typeface="+mn-lt"/>
          <a:ea typeface="+mn-ea"/>
          <a:cs typeface="+mn-cs"/>
          <a:sym typeface="Arial"/>
        </a:defRPr>
      </a:lvl9pPr>
    </p:titleStyle>
    <p:bodyStyle>
      <a:lvl1pPr marL="383540" marR="40639" indent="-342900">
        <a:spcBef>
          <a:spcPts val="700"/>
        </a:spcBef>
        <a:buSzPct val="100000"/>
        <a:buChar char="•"/>
        <a:defRPr sz="3200">
          <a:uFill>
            <a:solidFill/>
          </a:uFill>
          <a:latin typeface="+mn-lt"/>
          <a:ea typeface="+mn-ea"/>
          <a:cs typeface="+mn-cs"/>
          <a:sym typeface="Arial"/>
        </a:defRPr>
      </a:lvl1pPr>
      <a:lvl2pPr marL="824411" marR="40639" indent="-326571">
        <a:spcBef>
          <a:spcPts val="700"/>
        </a:spcBef>
        <a:buSzPct val="100000"/>
        <a:buChar char="•"/>
        <a:defRPr sz="3200">
          <a:uFill>
            <a:solidFill/>
          </a:uFill>
          <a:latin typeface="+mn-lt"/>
          <a:ea typeface="+mn-ea"/>
          <a:cs typeface="+mn-cs"/>
          <a:sym typeface="Arial"/>
        </a:defRPr>
      </a:lvl2pPr>
      <a:lvl3pPr marL="1259839" marR="40639" indent="-304800">
        <a:spcBef>
          <a:spcPts val="700"/>
        </a:spcBef>
        <a:buSzPct val="100000"/>
        <a:buChar char="•"/>
        <a:defRPr sz="3200">
          <a:uFill>
            <a:solidFill/>
          </a:uFill>
          <a:latin typeface="+mn-lt"/>
          <a:ea typeface="+mn-ea"/>
          <a:cs typeface="+mn-cs"/>
          <a:sym typeface="Arial"/>
        </a:defRPr>
      </a:lvl3pPr>
      <a:lvl4pPr marL="1778000" marR="40639" indent="-365760">
        <a:spcBef>
          <a:spcPts val="700"/>
        </a:spcBef>
        <a:buSzPct val="100000"/>
        <a:buChar char="•"/>
        <a:defRPr sz="3200">
          <a:uFill>
            <a:solidFill/>
          </a:uFill>
          <a:latin typeface="+mn-lt"/>
          <a:ea typeface="+mn-ea"/>
          <a:cs typeface="+mn-cs"/>
          <a:sym typeface="Arial"/>
        </a:defRPr>
      </a:lvl4pPr>
      <a:lvl5pPr marL="2235200" marR="40639" indent="-365760">
        <a:spcBef>
          <a:spcPts val="700"/>
        </a:spcBef>
        <a:buSzPct val="100000"/>
        <a:buChar char="•"/>
        <a:defRPr sz="3200">
          <a:uFill>
            <a:solidFill/>
          </a:uFill>
          <a:latin typeface="+mn-lt"/>
          <a:ea typeface="+mn-ea"/>
          <a:cs typeface="+mn-cs"/>
          <a:sym typeface="Arial"/>
        </a:defRPr>
      </a:lvl5pPr>
      <a:lvl6pPr marL="2235200" marR="40639" indent="-365760">
        <a:spcBef>
          <a:spcPts val="700"/>
        </a:spcBef>
        <a:buSzPct val="100000"/>
        <a:buChar char="•"/>
        <a:defRPr sz="3200">
          <a:uFill>
            <a:solidFill/>
          </a:uFill>
          <a:latin typeface="+mn-lt"/>
          <a:ea typeface="+mn-ea"/>
          <a:cs typeface="+mn-cs"/>
          <a:sym typeface="Arial"/>
        </a:defRPr>
      </a:lvl6pPr>
      <a:lvl7pPr marL="2235200" marR="40639" indent="-365760">
        <a:spcBef>
          <a:spcPts val="700"/>
        </a:spcBef>
        <a:buSzPct val="100000"/>
        <a:buChar char="•"/>
        <a:defRPr sz="3200">
          <a:uFill>
            <a:solidFill/>
          </a:uFill>
          <a:latin typeface="+mn-lt"/>
          <a:ea typeface="+mn-ea"/>
          <a:cs typeface="+mn-cs"/>
          <a:sym typeface="Arial"/>
        </a:defRPr>
      </a:lvl7pPr>
      <a:lvl8pPr marL="2235200" marR="40639" indent="-365760">
        <a:spcBef>
          <a:spcPts val="700"/>
        </a:spcBef>
        <a:buSzPct val="100000"/>
        <a:buChar char="•"/>
        <a:defRPr sz="3200">
          <a:uFill>
            <a:solidFill/>
          </a:uFill>
          <a:latin typeface="+mn-lt"/>
          <a:ea typeface="+mn-ea"/>
          <a:cs typeface="+mn-cs"/>
          <a:sym typeface="Arial"/>
        </a:defRPr>
      </a:lvl8pPr>
      <a:lvl9pPr marL="2235200" marR="40639" indent="-365760">
        <a:spcBef>
          <a:spcPts val="700"/>
        </a:spcBef>
        <a:buSzPct val="100000"/>
        <a:buChar char="•"/>
        <a:defRPr sz="3200">
          <a:uFill>
            <a:solidFill/>
          </a:uFill>
          <a:latin typeface="+mn-lt"/>
          <a:ea typeface="+mn-ea"/>
          <a:cs typeface="+mn-cs"/>
          <a:sym typeface="Arial"/>
        </a:defRPr>
      </a:lvl9pPr>
    </p:bodyStyle>
    <p:otherStyle>
      <a:lvl1pPr algn="ctr" defTabSz="584200">
        <a:defRPr>
          <a:solidFill>
            <a:schemeClr val="tx1"/>
          </a:solidFill>
          <a:uFill>
            <a:solidFill/>
          </a:uFill>
          <a:latin typeface="+mn-lt"/>
          <a:ea typeface="+mn-ea"/>
          <a:cs typeface="+mn-cs"/>
          <a:sym typeface="Arial"/>
        </a:defRPr>
      </a:lvl1pPr>
      <a:lvl2pPr indent="228600" algn="ctr" defTabSz="584200">
        <a:defRPr>
          <a:solidFill>
            <a:schemeClr val="tx1"/>
          </a:solidFill>
          <a:uFill>
            <a:solidFill/>
          </a:uFill>
          <a:latin typeface="+mn-lt"/>
          <a:ea typeface="+mn-ea"/>
          <a:cs typeface="+mn-cs"/>
          <a:sym typeface="Arial"/>
        </a:defRPr>
      </a:lvl2pPr>
      <a:lvl3pPr indent="457200" algn="ctr" defTabSz="584200">
        <a:defRPr>
          <a:solidFill>
            <a:schemeClr val="tx1"/>
          </a:solidFill>
          <a:uFill>
            <a:solidFill/>
          </a:uFill>
          <a:latin typeface="+mn-lt"/>
          <a:ea typeface="+mn-ea"/>
          <a:cs typeface="+mn-cs"/>
          <a:sym typeface="Arial"/>
        </a:defRPr>
      </a:lvl3pPr>
      <a:lvl4pPr indent="685800" algn="ctr" defTabSz="584200">
        <a:defRPr>
          <a:solidFill>
            <a:schemeClr val="tx1"/>
          </a:solidFill>
          <a:uFill>
            <a:solidFill/>
          </a:uFill>
          <a:latin typeface="+mn-lt"/>
          <a:ea typeface="+mn-ea"/>
          <a:cs typeface="+mn-cs"/>
          <a:sym typeface="Arial"/>
        </a:defRPr>
      </a:lvl4pPr>
      <a:lvl5pPr indent="914400" algn="ctr" defTabSz="584200">
        <a:defRPr>
          <a:solidFill>
            <a:schemeClr val="tx1"/>
          </a:solidFill>
          <a:uFill>
            <a:solidFill/>
          </a:uFill>
          <a:latin typeface="+mn-lt"/>
          <a:ea typeface="+mn-ea"/>
          <a:cs typeface="+mn-cs"/>
          <a:sym typeface="Arial"/>
        </a:defRPr>
      </a:lvl5pPr>
      <a:lvl6pPr indent="1143000" algn="ctr" defTabSz="584200">
        <a:defRPr>
          <a:solidFill>
            <a:schemeClr val="tx1"/>
          </a:solidFill>
          <a:uFill>
            <a:solidFill/>
          </a:uFill>
          <a:latin typeface="+mn-lt"/>
          <a:ea typeface="+mn-ea"/>
          <a:cs typeface="+mn-cs"/>
          <a:sym typeface="Arial"/>
        </a:defRPr>
      </a:lvl6pPr>
      <a:lvl7pPr indent="1371600" algn="ctr" defTabSz="584200">
        <a:defRPr>
          <a:solidFill>
            <a:schemeClr val="tx1"/>
          </a:solidFill>
          <a:uFill>
            <a:solidFill/>
          </a:uFill>
          <a:latin typeface="+mn-lt"/>
          <a:ea typeface="+mn-ea"/>
          <a:cs typeface="+mn-cs"/>
          <a:sym typeface="Arial"/>
        </a:defRPr>
      </a:lvl7pPr>
      <a:lvl8pPr indent="1600200" algn="ctr" defTabSz="584200">
        <a:defRPr>
          <a:solidFill>
            <a:schemeClr val="tx1"/>
          </a:solidFill>
          <a:uFill>
            <a:solidFill/>
          </a:uFill>
          <a:latin typeface="+mn-lt"/>
          <a:ea typeface="+mn-ea"/>
          <a:cs typeface="+mn-cs"/>
          <a:sym typeface="Arial"/>
        </a:defRPr>
      </a:lvl8pPr>
      <a:lvl9pPr indent="1828800" algn="ctr" defTabSz="584200">
        <a:defRPr>
          <a:solidFill>
            <a:schemeClr val="tx1"/>
          </a:solidFill>
          <a:uFill>
            <a:solidFill/>
          </a:u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4.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3.png"/><Relationship Id="rId3" Type="http://schemas.openxmlformats.org/officeDocument/2006/relationships/image" Target="../media/image34.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5.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6.png"/><Relationship Id="rId3" Type="http://schemas.openxmlformats.org/officeDocument/2006/relationships/image" Target="../media/image1.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png"/><Relationship Id="rId3" Type="http://schemas.openxmlformats.org/officeDocument/2006/relationships/image" Target="../media/image39.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png"/><Relationship Id="rId3" Type="http://schemas.openxmlformats.org/officeDocument/2006/relationships/image" Target="../media/image1.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 Id="rId3" Type="http://schemas.openxmlformats.org/officeDocument/2006/relationships/image" Target="../media/image4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png"/><Relationship Id="rId3" Type="http://schemas.openxmlformats.org/officeDocument/2006/relationships/image" Target="../media/image4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9.xml"/><Relationship Id="rId3" Type="http://schemas.openxmlformats.org/officeDocument/2006/relationships/slide" Target="slide10.xml"/><Relationship Id="rId4" Type="http://schemas.openxmlformats.org/officeDocument/2006/relationships/slide" Target="slide11.xml"/><Relationship Id="rId5" Type="http://schemas.openxmlformats.org/officeDocument/2006/relationships/slide" Target="slide14.xml"/><Relationship Id="rId6" Type="http://schemas.openxmlformats.org/officeDocument/2006/relationships/slide" Target="slide18.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png"/><Relationship Id="rId3" Type="http://schemas.openxmlformats.org/officeDocument/2006/relationships/image" Target="../media/image45.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 Id="rId3" Type="http://schemas.openxmlformats.org/officeDocument/2006/relationships/image" Target="../media/image1.jpeg"/><Relationship Id="rId4" Type="http://schemas.openxmlformats.org/officeDocument/2006/relationships/image" Target="../media/image47.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 Id="rId3" Type="http://schemas.openxmlformats.org/officeDocument/2006/relationships/image" Target="../media/image19.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 Id="rId3" Type="http://schemas.openxmlformats.org/officeDocument/2006/relationships/image" Target="../media/image2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 Id="rId3" Type="http://schemas.openxmlformats.org/officeDocument/2006/relationships/image" Target="../media/image23.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 Id="rId3" Type="http://schemas.openxmlformats.org/officeDocument/2006/relationships/image" Target="../media/image25.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png"/><Relationship Id="rId3" Type="http://schemas.openxmlformats.org/officeDocument/2006/relationships/image" Target="../media/image27.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png"/><Relationship Id="rId3" Type="http://schemas.openxmlformats.org/officeDocument/2006/relationships/image" Target="../media/image29.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png"/><Relationship Id="rId3"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6E6EB5"/>
        </a:solidFill>
      </p:bgPr>
    </p:bg>
    <p:spTree>
      <p:nvGrpSpPr>
        <p:cNvPr id="1" name=""/>
        <p:cNvGrpSpPr/>
        <p:nvPr/>
      </p:nvGrpSpPr>
      <p:grpSpPr>
        <a:xfrm>
          <a:off x="0" y="0"/>
          <a:ext cx="0" cy="0"/>
          <a:chOff x="0" y="0"/>
          <a:chExt cx="0" cy="0"/>
        </a:xfrm>
      </p:grpSpPr>
      <p:pic>
        <p:nvPicPr>
          <p:cNvPr id="105" name="09_Pre_Alg NA Splash Flash.jpg"/>
          <p:cNvPicPr/>
          <p:nvPr/>
        </p:nvPicPr>
        <p:blipFill>
          <a:blip r:embed="rId2">
            <a:extLst/>
          </a:blip>
          <a:stretch>
            <a:fillRect/>
          </a:stretch>
        </p:blipFill>
        <p:spPr>
          <a:xfrm>
            <a:off x="0" y="0"/>
            <a:ext cx="9144001" cy="6858001"/>
          </a:xfrm>
          <a:prstGeom prst="rect">
            <a:avLst/>
          </a:prstGeom>
          <a:ln w="12700">
            <a:miter lim="400000"/>
          </a:ln>
        </p:spPr>
      </p:pic>
      <p:sp>
        <p:nvSpPr>
          <p:cNvPr id="106" name="Shape 106"/>
          <p:cNvSpPr/>
          <p:nvPr>
            <p:ph type="title"/>
          </p:nvPr>
        </p:nvSpPr>
        <p:spPr>
          <a:prstGeom prst="rect">
            <a:avLst/>
          </a:prstGeom>
        </p:spPr>
        <p:txBody>
          <a:bodyPr/>
          <a:lstStyle/>
          <a:p>
            <a:pPr lvl="0">
              <a:defRPr sz="1800">
                <a:uFillTx/>
              </a:defRPr>
            </a:pPr>
            <a:r>
              <a:rPr sz="1200">
                <a:uFill>
                  <a:solidFill/>
                </a:uFill>
              </a:rPr>
              <a:t>Splash Screen</a:t>
            </a:r>
          </a:p>
        </p:txBody>
      </p:sp>
      <p:pic>
        <p:nvPicPr>
          <p:cNvPr id="107" name="09_Pre_Alg Splash Arm.png"/>
          <p:cNvPicPr/>
          <p:nvPr/>
        </p:nvPicPr>
        <p:blipFill>
          <a:blip r:embed="rId3">
            <a:extLst/>
          </a:blip>
          <a:srcRect l="18124" t="63333" r="50416" b="17778"/>
          <a:stretch>
            <a:fillRect/>
          </a:stretch>
        </p:blipFill>
        <p:spPr>
          <a:xfrm>
            <a:off x="4133850" y="4343400"/>
            <a:ext cx="2876550" cy="1295400"/>
          </a:xfrm>
          <a:prstGeom prst="rect">
            <a:avLst/>
          </a:prstGeom>
          <a:ln w="12700">
            <a:miter lim="400000"/>
          </a:ln>
        </p:spPr>
      </p:pic>
      <p:pic>
        <p:nvPicPr>
          <p:cNvPr id="108" name="09PreAlg LNHeader06-06.png"/>
          <p:cNvPicPr/>
          <p:nvPr/>
        </p:nvPicPr>
        <p:blipFill>
          <a:blip r:embed="rId4">
            <a:extLst/>
          </a:blip>
          <a:stretch>
            <a:fillRect/>
          </a:stretch>
        </p:blipFill>
        <p:spPr>
          <a:xfrm>
            <a:off x="4400550" y="4648200"/>
            <a:ext cx="1143001" cy="641351"/>
          </a:xfrm>
          <a:prstGeom prst="rect">
            <a:avLst/>
          </a:prstGeom>
          <a:ln w="12700">
            <a:miter lim="400000"/>
          </a:ln>
        </p:spPr>
      </p:pic>
      <p:pic>
        <p:nvPicPr>
          <p:cNvPr id="109" name="09PreAlg LTHeader06-06.png"/>
          <p:cNvPicPr/>
          <p:nvPr/>
        </p:nvPicPr>
        <p:blipFill>
          <a:blip r:embed="rId5">
            <a:extLst/>
          </a:blip>
          <a:stretch>
            <a:fillRect/>
          </a:stretch>
        </p:blipFill>
        <p:spPr>
          <a:xfrm>
            <a:off x="1819275" y="4884737"/>
            <a:ext cx="7324726" cy="419101"/>
          </a:xfrm>
          <a:prstGeom prst="rect">
            <a:avLst/>
          </a:prstGeom>
          <a:ln w="12700">
            <a:miter lim="400000"/>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Shape 168"/>
          <p:cNvSpPr/>
          <p:nvPr>
            <p:ph type="title"/>
          </p:nvPr>
        </p:nvSpPr>
        <p:spPr>
          <a:prstGeom prst="rect">
            <a:avLst/>
          </a:prstGeom>
        </p:spPr>
        <p:txBody>
          <a:bodyPr/>
          <a:lstStyle/>
          <a:p>
            <a:pPr lvl="0">
              <a:defRPr sz="1800">
                <a:uFillTx/>
              </a:defRPr>
            </a:pPr>
            <a:r>
              <a:rPr sz="1200">
                <a:uFill>
                  <a:solidFill/>
                </a:uFill>
              </a:rPr>
              <a:t>Vocabulary</a:t>
            </a:r>
          </a:p>
        </p:txBody>
      </p:sp>
      <p:pic>
        <p:nvPicPr>
          <p:cNvPr id="169" name="New Vocab.png"/>
          <p:cNvPicPr/>
          <p:nvPr/>
        </p:nvPicPr>
        <p:blipFill>
          <a:blip r:embed="rId2">
            <a:extLst/>
          </a:blip>
          <a:stretch>
            <a:fillRect/>
          </a:stretch>
        </p:blipFill>
        <p:spPr>
          <a:xfrm>
            <a:off x="711200" y="742950"/>
            <a:ext cx="4241801" cy="895351"/>
          </a:xfrm>
          <a:prstGeom prst="rect">
            <a:avLst/>
          </a:prstGeom>
          <a:ln w="12700">
            <a:miter lim="400000"/>
          </a:ln>
        </p:spPr>
      </p:pic>
      <p:sp>
        <p:nvSpPr>
          <p:cNvPr id="170" name="Shape 170"/>
          <p:cNvSpPr/>
          <p:nvPr/>
        </p:nvSpPr>
        <p:spPr>
          <a:xfrm>
            <a:off x="812800" y="1828800"/>
            <a:ext cx="7632700" cy="4963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6715" indent="-346075">
              <a:lnSpc>
                <a:spcPct val="90000"/>
              </a:lnSpc>
              <a:spcBef>
                <a:spcPts val="900"/>
              </a:spcBef>
              <a:buClr>
                <a:srgbClr val="000000"/>
              </a:buClr>
              <a:buSzPct val="100000"/>
              <a:buFont typeface="Arial"/>
              <a:buChar char="•"/>
              <a:defRPr sz="2800"/>
            </a:lvl1pPr>
          </a:lstStyle>
          <a:p>
            <a:pPr lvl="0">
              <a:defRPr sz="1800">
                <a:uFillTx/>
              </a:defRPr>
            </a:pPr>
            <a:r>
              <a:rPr sz="2800">
                <a:uFill>
                  <a:solidFill/>
                </a:uFill>
              </a:rPr>
              <a:t>scale drawing</a:t>
            </a:r>
          </a:p>
        </p:txBody>
      </p:sp>
      <p:sp>
        <p:nvSpPr>
          <p:cNvPr id="171" name="Shape 171"/>
          <p:cNvSpPr/>
          <p:nvPr/>
        </p:nvSpPr>
        <p:spPr>
          <a:xfrm>
            <a:off x="812800" y="2466975"/>
            <a:ext cx="7632700" cy="147405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6715" indent="-346075">
              <a:lnSpc>
                <a:spcPct val="90000"/>
              </a:lnSpc>
              <a:spcBef>
                <a:spcPts val="900"/>
              </a:spcBef>
              <a:buClr>
                <a:srgbClr val="000000"/>
              </a:buClr>
              <a:buSzPct val="100000"/>
              <a:buFont typeface="Arial"/>
              <a:buChar char="•"/>
              <a:defRPr>
                <a:uFillTx/>
              </a:defRPr>
            </a:pPr>
            <a:r>
              <a:rPr sz="2800">
                <a:uFill>
                  <a:solidFill/>
                </a:uFill>
              </a:rPr>
              <a:t>scale model</a:t>
            </a:r>
            <a:endParaRPr sz="2800">
              <a:uFill>
                <a:solidFill/>
              </a:uFill>
            </a:endParaRPr>
          </a:p>
          <a:p>
            <a:pPr lvl="0" marL="386715" indent="-346075">
              <a:lnSpc>
                <a:spcPct val="90000"/>
              </a:lnSpc>
              <a:spcBef>
                <a:spcPts val="900"/>
              </a:spcBef>
              <a:buClr>
                <a:srgbClr val="000000"/>
              </a:buClr>
              <a:buSzPct val="100000"/>
              <a:buFont typeface="Arial"/>
              <a:buChar char="•"/>
              <a:defRPr>
                <a:uFillTx/>
              </a:defRPr>
            </a:pPr>
            <a:r>
              <a:rPr sz="2800">
                <a:uFill>
                  <a:solidFill/>
                </a:uFill>
              </a:rPr>
              <a:t>scale</a:t>
            </a:r>
            <a:endParaRPr sz="2800">
              <a:uFill>
                <a:solidFill/>
              </a:uFill>
            </a:endParaRPr>
          </a:p>
          <a:p>
            <a:pPr lvl="0" marL="386715" indent="-346075">
              <a:lnSpc>
                <a:spcPct val="90000"/>
              </a:lnSpc>
              <a:spcBef>
                <a:spcPts val="900"/>
              </a:spcBef>
              <a:buClr>
                <a:srgbClr val="000000"/>
              </a:buClr>
              <a:buSzPct val="100000"/>
              <a:buFont typeface="Arial"/>
              <a:buChar char="•"/>
              <a:defRPr>
                <a:uFillTx/>
              </a:defRPr>
            </a:pPr>
            <a:r>
              <a:rPr sz="2800">
                <a:uFill>
                  <a:solidFill/>
                </a:uFill>
              </a:rPr>
              <a:t>scale factor</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69"/>
                                        </p:tgtEl>
                                        <p:attrNameLst>
                                          <p:attrName>style.visibility</p:attrName>
                                        </p:attrNameLst>
                                      </p:cBhvr>
                                      <p:to>
                                        <p:strVal val="visible"/>
                                      </p:to>
                                    </p:set>
                                    <p:animEffect filter="wipe(left)" transition="in">
                                      <p:cBhvr>
                                        <p:cTn id="7" dur="500"/>
                                        <p:tgtEl>
                                          <p:spTgt spid="169"/>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70"/>
                                        </p:tgtEl>
                                        <p:attrNameLst>
                                          <p:attrName>style.visibility</p:attrName>
                                        </p:attrNameLst>
                                      </p:cBhvr>
                                      <p:to>
                                        <p:strVal val="visible"/>
                                      </p:to>
                                    </p:set>
                                    <p:animEffect filter="wipe(left)" transition="in">
                                      <p:cBhvr>
                                        <p:cTn id="11" dur="500"/>
                                        <p:tgtEl>
                                          <p:spTgt spid="170"/>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8" presetID="22" grpId="3" fill="hold">
                                  <p:stCondLst>
                                    <p:cond delay="0"/>
                                  </p:stCondLst>
                                  <p:iterate type="el" backwards="0">
                                    <p:tmAbs val="0"/>
                                  </p:iterate>
                                  <p:childTnLst>
                                    <p:set>
                                      <p:cBhvr>
                                        <p:cTn id="15" fill="hold"/>
                                        <p:tgtEl>
                                          <p:spTgt spid="171">
                                            <p:bg/>
                                          </p:spTgt>
                                        </p:tgtEl>
                                        <p:attrNameLst>
                                          <p:attrName>style.visibility</p:attrName>
                                        </p:attrNameLst>
                                      </p:cBhvr>
                                      <p:to>
                                        <p:strVal val="visible"/>
                                      </p:to>
                                    </p:set>
                                    <p:animEffect filter="wipe(left)" transition="in">
                                      <p:cBhvr>
                                        <p:cTn id="16" dur="500"/>
                                        <p:tgtEl>
                                          <p:spTgt spid="171">
                                            <p:bg/>
                                          </p:spTgt>
                                        </p:tgtEl>
                                      </p:cBhvr>
                                    </p:animEffect>
                                  </p:childTnLst>
                                </p:cTn>
                              </p:par>
                              <p:par>
                                <p:cTn id="17" presetClass="entr" presetSubtype="8" presetID="22" grpId="3" fill="hold">
                                  <p:stCondLst>
                                    <p:cond delay="0"/>
                                  </p:stCondLst>
                                  <p:iterate type="el" backwards="0">
                                    <p:tmAbs val="0"/>
                                  </p:iterate>
                                  <p:childTnLst>
                                    <p:set>
                                      <p:cBhvr>
                                        <p:cTn id="18" fill="hold"/>
                                        <p:tgtEl>
                                          <p:spTgt spid="171">
                                            <p:txEl>
                                              <p:pRg st="0" end="0"/>
                                            </p:txEl>
                                          </p:spTgt>
                                        </p:tgtEl>
                                        <p:attrNameLst>
                                          <p:attrName>style.visibility</p:attrName>
                                        </p:attrNameLst>
                                      </p:cBhvr>
                                      <p:to>
                                        <p:strVal val="visible"/>
                                      </p:to>
                                    </p:set>
                                    <p:animEffect filter="wipe(left)" transition="in">
                                      <p:cBhvr>
                                        <p:cTn id="19" dur="500"/>
                                        <p:tgtEl>
                                          <p:spTgt spid="17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8" presetID="22" grpId="3" fill="hold">
                                  <p:stCondLst>
                                    <p:cond delay="0"/>
                                  </p:stCondLst>
                                  <p:iterate type="el" backwards="0">
                                    <p:tmAbs val="0"/>
                                  </p:iterate>
                                  <p:childTnLst>
                                    <p:set>
                                      <p:cBhvr>
                                        <p:cTn id="23" fill="hold"/>
                                        <p:tgtEl>
                                          <p:spTgt spid="171">
                                            <p:txEl>
                                              <p:pRg st="1" end="1"/>
                                            </p:txEl>
                                          </p:spTgt>
                                        </p:tgtEl>
                                        <p:attrNameLst>
                                          <p:attrName>style.visibility</p:attrName>
                                        </p:attrNameLst>
                                      </p:cBhvr>
                                      <p:to>
                                        <p:strVal val="visible"/>
                                      </p:to>
                                    </p:set>
                                    <p:animEffect filter="wipe(left)" transition="in">
                                      <p:cBhvr>
                                        <p:cTn id="24" dur="500"/>
                                        <p:tgtEl>
                                          <p:spTgt spid="171">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8" presetID="22" grpId="3" fill="hold">
                                  <p:stCondLst>
                                    <p:cond delay="0"/>
                                  </p:stCondLst>
                                  <p:iterate type="el" backwards="0">
                                    <p:tmAbs val="0"/>
                                  </p:iterate>
                                  <p:childTnLst>
                                    <p:set>
                                      <p:cBhvr>
                                        <p:cTn id="28" fill="hold"/>
                                        <p:tgtEl>
                                          <p:spTgt spid="171">
                                            <p:txEl>
                                              <p:pRg st="2" end="2"/>
                                            </p:txEl>
                                          </p:spTgt>
                                        </p:tgtEl>
                                        <p:attrNameLst>
                                          <p:attrName>style.visibility</p:attrName>
                                        </p:attrNameLst>
                                      </p:cBhvr>
                                      <p:to>
                                        <p:strVal val="visible"/>
                                      </p:to>
                                    </p:set>
                                    <p:animEffect filter="wipe(left)" transition="in">
                                      <p:cBhvr>
                                        <p:cTn id="29" dur="500"/>
                                        <p:tgtEl>
                                          <p:spTgt spid="171">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0" grpId="2"/>
      <p:bldP build="p" bldLvl="5" animBg="1" rev="0" advAuto="0" spid="171" grpId="3"/>
      <p:bldP build="whole" bldLvl="1" animBg="1" rev="0" advAuto="0" spid="169"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Shape 173"/>
          <p:cNvSpPr/>
          <p:nvPr>
            <p:ph type="title"/>
          </p:nvPr>
        </p:nvSpPr>
        <p:spPr>
          <a:prstGeom prst="rect">
            <a:avLst/>
          </a:prstGeom>
        </p:spPr>
        <p:txBody>
          <a:bodyPr/>
          <a:lstStyle/>
          <a:p>
            <a:pPr lvl="0">
              <a:defRPr sz="1800">
                <a:uFillTx/>
              </a:defRPr>
            </a:pPr>
            <a:r>
              <a:rPr sz="1200">
                <a:uFill>
                  <a:solidFill/>
                </a:uFill>
              </a:rPr>
              <a:t>Example 1</a:t>
            </a:r>
          </a:p>
        </p:txBody>
      </p:sp>
      <p:sp>
        <p:nvSpPr>
          <p:cNvPr id="174" name="Shape 174"/>
          <p:cNvSpPr/>
          <p:nvPr/>
        </p:nvSpPr>
        <p:spPr>
          <a:xfrm>
            <a:off x="4457700" y="771525"/>
            <a:ext cx="4381500"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Determine the Scale</a:t>
            </a:r>
          </a:p>
        </p:txBody>
      </p:sp>
      <p:sp>
        <p:nvSpPr>
          <p:cNvPr id="175" name="Shape 175"/>
          <p:cNvSpPr/>
          <p:nvPr/>
        </p:nvSpPr>
        <p:spPr>
          <a:xfrm>
            <a:off x="876300" y="1503362"/>
            <a:ext cx="7988300" cy="774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1400"/>
              </a:spcBef>
              <a:buClr>
                <a:srgbClr val="FFFFFF"/>
              </a:buClr>
              <a:buFont typeface="Arial"/>
              <a:defRPr>
                <a:uFillTx/>
              </a:defRPr>
            </a:pPr>
            <a:r>
              <a:rPr b="1" sz="2400">
                <a:solidFill>
                  <a:srgbClr val="E9332C"/>
                </a:solidFill>
                <a:uFill>
                  <a:solidFill>
                    <a:srgbClr val="E9332C"/>
                  </a:solidFill>
                </a:uFill>
              </a:rPr>
              <a:t>MODEL CAR</a:t>
            </a:r>
            <a:r>
              <a:rPr b="1" sz="2400">
                <a:solidFill>
                  <a:srgbClr val="FFEC67"/>
                </a:solidFill>
                <a:uFill>
                  <a:solidFill>
                    <a:srgbClr val="FFEC67"/>
                  </a:solidFill>
                </a:uFill>
              </a:rPr>
              <a:t>  </a:t>
            </a:r>
            <a:r>
              <a:rPr b="1" sz="2400">
                <a:solidFill>
                  <a:srgbClr val="0068AD"/>
                </a:solidFill>
                <a:uFill>
                  <a:solidFill>
                    <a:srgbClr val="0068AD"/>
                  </a:solidFill>
                </a:uFill>
              </a:rPr>
              <a:t>A model car is 4 inches long. The actual car is 12 feet long. What is the scale of the model? </a:t>
            </a:r>
          </a:p>
        </p:txBody>
      </p:sp>
      <p:sp>
        <p:nvSpPr>
          <p:cNvPr id="176" name="Shape 176"/>
          <p:cNvSpPr/>
          <p:nvPr/>
        </p:nvSpPr>
        <p:spPr>
          <a:xfrm>
            <a:off x="533400" y="2590800"/>
            <a:ext cx="8443913" cy="141034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spcBef>
                <a:spcPts val="500"/>
              </a:spcBef>
              <a:buClr>
                <a:srgbClr val="FFFFFF"/>
              </a:buClr>
              <a:buFont typeface="Arial"/>
              <a:defRPr>
                <a:uFillTx/>
              </a:defRPr>
            </a:pPr>
            <a:r>
              <a:rPr sz="2400">
                <a:uFill>
                  <a:solidFill/>
                </a:uFill>
              </a:rPr>
              <a:t>Write the ratio of the length of the model to the actual</a:t>
            </a:r>
            <a:br>
              <a:rPr sz="2400">
                <a:uFill>
                  <a:solidFill/>
                </a:uFill>
              </a:rPr>
            </a:br>
            <a:r>
              <a:rPr sz="2400">
                <a:uFill>
                  <a:solidFill/>
                </a:uFill>
              </a:rPr>
              <a:t>length of the car. Then solve a proportion in which the</a:t>
            </a:r>
            <a:br>
              <a:rPr sz="2400">
                <a:uFill>
                  <a:solidFill/>
                </a:uFill>
              </a:rPr>
            </a:br>
            <a:r>
              <a:rPr sz="2400">
                <a:uFill>
                  <a:solidFill/>
                </a:uFill>
              </a:rPr>
              <a:t>length of the model is 1 inch and the actual length is </a:t>
            </a:r>
            <a:br>
              <a:rPr sz="2400">
                <a:uFill>
                  <a:solidFill/>
                </a:uFill>
              </a:rPr>
            </a:br>
            <a:r>
              <a:rPr i="1" sz="2400">
                <a:uFill>
                  <a:solidFill/>
                </a:uFill>
              </a:rPr>
              <a:t>x</a:t>
            </a:r>
            <a:r>
              <a:rPr sz="2400">
                <a:uFill>
                  <a:solidFill/>
                </a:uFill>
              </a:rPr>
              <a:t> feet.</a:t>
            </a:r>
          </a:p>
        </p:txBody>
      </p:sp>
      <p:grpSp>
        <p:nvGrpSpPr>
          <p:cNvPr id="182" name="Group 182"/>
          <p:cNvGrpSpPr/>
          <p:nvPr/>
        </p:nvGrpSpPr>
        <p:grpSpPr>
          <a:xfrm>
            <a:off x="792162" y="3981449"/>
            <a:ext cx="7162801" cy="785814"/>
            <a:chOff x="0" y="0"/>
            <a:chExt cx="7162800" cy="785812"/>
          </a:xfrm>
        </p:grpSpPr>
        <p:pic>
          <p:nvPicPr>
            <p:cNvPr id="177" name="PALG_291a.png"/>
            <p:cNvPicPr/>
            <p:nvPr/>
          </p:nvPicPr>
          <p:blipFill>
            <a:blip r:embed="rId2">
              <a:extLst/>
            </a:blip>
            <a:stretch>
              <a:fillRect/>
            </a:stretch>
          </p:blipFill>
          <p:spPr>
            <a:xfrm>
              <a:off x="1981200" y="0"/>
              <a:ext cx="2459038" cy="785813"/>
            </a:xfrm>
            <a:prstGeom prst="rect">
              <a:avLst/>
            </a:prstGeom>
            <a:ln w="12700" cap="flat">
              <a:noFill/>
              <a:miter lim="400000"/>
            </a:ln>
            <a:effectLst/>
          </p:spPr>
        </p:pic>
        <p:sp>
          <p:nvSpPr>
            <p:cNvPr id="178" name="Shape 178"/>
            <p:cNvSpPr/>
            <p:nvPr/>
          </p:nvSpPr>
          <p:spPr>
            <a:xfrm>
              <a:off x="0" y="60325"/>
              <a:ext cx="1990725" cy="3235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r">
                <a:lnSpc>
                  <a:spcPct val="90000"/>
                </a:lnSpc>
                <a:spcBef>
                  <a:spcPts val="900"/>
                </a:spcBef>
                <a:buClr>
                  <a:srgbClr val="FFFFFF"/>
                </a:buClr>
                <a:buFont typeface="Arial"/>
                <a:defRPr sz="1600"/>
              </a:lvl1pPr>
            </a:lstStyle>
            <a:p>
              <a:pPr lvl="0">
                <a:defRPr sz="1800">
                  <a:uFillTx/>
                </a:defRPr>
              </a:pPr>
              <a:r>
                <a:rPr sz="1600">
                  <a:uFill>
                    <a:solidFill/>
                  </a:uFill>
                </a:rPr>
                <a:t>model length →</a:t>
              </a:r>
            </a:p>
          </p:txBody>
        </p:sp>
        <p:sp>
          <p:nvSpPr>
            <p:cNvPr id="179" name="Shape 179"/>
            <p:cNvSpPr/>
            <p:nvPr/>
          </p:nvSpPr>
          <p:spPr>
            <a:xfrm>
              <a:off x="0" y="455612"/>
              <a:ext cx="1990725" cy="3235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r">
                <a:lnSpc>
                  <a:spcPct val="90000"/>
                </a:lnSpc>
                <a:spcBef>
                  <a:spcPts val="900"/>
                </a:spcBef>
                <a:buClr>
                  <a:srgbClr val="FFFFFF"/>
                </a:buClr>
                <a:buFont typeface="Arial"/>
                <a:defRPr sz="1600"/>
              </a:lvl1pPr>
            </a:lstStyle>
            <a:p>
              <a:pPr lvl="0">
                <a:defRPr sz="1800">
                  <a:uFillTx/>
                </a:defRPr>
              </a:pPr>
              <a:r>
                <a:rPr sz="1600">
                  <a:uFill>
                    <a:solidFill/>
                  </a:uFill>
                </a:rPr>
                <a:t>actual length →</a:t>
              </a:r>
            </a:p>
          </p:txBody>
        </p:sp>
        <p:sp>
          <p:nvSpPr>
            <p:cNvPr id="180" name="Shape 180"/>
            <p:cNvSpPr/>
            <p:nvPr/>
          </p:nvSpPr>
          <p:spPr>
            <a:xfrm>
              <a:off x="4464050" y="60325"/>
              <a:ext cx="2698750" cy="3235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spcBef>
                  <a:spcPts val="900"/>
                </a:spcBef>
                <a:buClr>
                  <a:srgbClr val="FFFFFF"/>
                </a:buClr>
                <a:buFont typeface="Arial"/>
                <a:defRPr sz="1600"/>
              </a:lvl1pPr>
            </a:lstStyle>
            <a:p>
              <a:pPr lvl="0">
                <a:defRPr sz="1800">
                  <a:uFillTx/>
                </a:defRPr>
              </a:pPr>
              <a:r>
                <a:rPr sz="1600">
                  <a:uFill>
                    <a:solidFill/>
                  </a:uFill>
                </a:rPr>
                <a:t>← model length</a:t>
              </a:r>
            </a:p>
          </p:txBody>
        </p:sp>
        <p:sp>
          <p:nvSpPr>
            <p:cNvPr id="181" name="Shape 181"/>
            <p:cNvSpPr/>
            <p:nvPr/>
          </p:nvSpPr>
          <p:spPr>
            <a:xfrm>
              <a:off x="4464050" y="455612"/>
              <a:ext cx="2387600" cy="3244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nSpc>
                  <a:spcPct val="90000"/>
                </a:lnSpc>
                <a:spcBef>
                  <a:spcPts val="900"/>
                </a:spcBef>
                <a:buClr>
                  <a:srgbClr val="FFFFFF"/>
                </a:buClr>
                <a:buFont typeface="Times New Roman"/>
                <a:defRPr>
                  <a:uFillTx/>
                </a:defRPr>
              </a:pPr>
              <a:r>
                <a:rPr sz="1600">
                  <a:uFill>
                    <a:solidFill/>
                  </a:uFill>
                  <a:latin typeface="Times New Roman"/>
                  <a:ea typeface="Times New Roman"/>
                  <a:cs typeface="Times New Roman"/>
                  <a:sym typeface="Times New Roman"/>
                </a:rPr>
                <a:t>← </a:t>
              </a:r>
              <a:r>
                <a:rPr sz="1600">
                  <a:uFill>
                    <a:solidFill/>
                  </a:uFill>
                </a:rPr>
                <a:t>actual length</a:t>
              </a:r>
            </a:p>
          </p:txBody>
        </p:sp>
      </p:grpSp>
      <p:sp>
        <p:nvSpPr>
          <p:cNvPr id="183" name="Shape 183"/>
          <p:cNvSpPr/>
          <p:nvPr/>
        </p:nvSpPr>
        <p:spPr>
          <a:xfrm>
            <a:off x="5013325" y="5092700"/>
            <a:ext cx="40132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1753552" indent="-1368425">
              <a:lnSpc>
                <a:spcPct val="90000"/>
              </a:lnSpc>
              <a:spcBef>
                <a:spcPts val="500"/>
              </a:spcBef>
              <a:buClr>
                <a:srgbClr val="FFFFFF"/>
              </a:buClr>
              <a:buFont typeface="Arial"/>
              <a:tabLst>
                <a:tab pos="1981200" algn="l"/>
                <a:tab pos="2781300" algn="l"/>
              </a:tabLst>
              <a:defRPr sz="2400"/>
            </a:lvl1pPr>
          </a:lstStyle>
          <a:p>
            <a:pPr lvl="0">
              <a:defRPr sz="1800">
                <a:uFillTx/>
              </a:defRPr>
            </a:pPr>
            <a:r>
              <a:rPr sz="2400">
                <a:uFill>
                  <a:solidFill/>
                </a:uFill>
              </a:rPr>
              <a:t>Find the cross products.</a:t>
            </a:r>
          </a:p>
        </p:txBody>
      </p:sp>
      <p:pic>
        <p:nvPicPr>
          <p:cNvPr id="184" name="Palg_291.png"/>
          <p:cNvPicPr/>
          <p:nvPr/>
        </p:nvPicPr>
        <p:blipFill>
          <a:blip r:embed="rId3">
            <a:extLst/>
          </a:blip>
          <a:srcRect l="0" t="48429" r="0" b="35615"/>
          <a:stretch>
            <a:fillRect/>
          </a:stretch>
        </p:blipFill>
        <p:spPr>
          <a:xfrm>
            <a:off x="2952750" y="5049837"/>
            <a:ext cx="2303463" cy="403226"/>
          </a:xfrm>
          <a:prstGeom prst="rect">
            <a:avLst/>
          </a:prstGeom>
          <a:ln w="12700">
            <a:miter lim="400000"/>
          </a:ln>
        </p:spPr>
      </p:pic>
      <p:pic>
        <p:nvPicPr>
          <p:cNvPr id="185" name="Palg_291.png"/>
          <p:cNvPicPr/>
          <p:nvPr/>
        </p:nvPicPr>
        <p:blipFill>
          <a:blip r:embed="rId3">
            <a:extLst/>
          </a:blip>
          <a:srcRect l="0" t="85740" r="0" b="0"/>
          <a:stretch>
            <a:fillRect/>
          </a:stretch>
        </p:blipFill>
        <p:spPr>
          <a:xfrm>
            <a:off x="2943225" y="5734050"/>
            <a:ext cx="2303463" cy="360363"/>
          </a:xfrm>
          <a:prstGeom prst="rect">
            <a:avLst/>
          </a:prstGeom>
          <a:ln w="12700">
            <a:miter lim="400000"/>
          </a:ln>
        </p:spPr>
      </p:pic>
      <p:sp>
        <p:nvSpPr>
          <p:cNvPr id="186" name="Shape 186"/>
          <p:cNvSpPr/>
          <p:nvPr/>
        </p:nvSpPr>
        <p:spPr>
          <a:xfrm>
            <a:off x="5003800" y="5735637"/>
            <a:ext cx="4013200" cy="44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1753552" indent="-1368425">
              <a:lnSpc>
                <a:spcPct val="90000"/>
              </a:lnSpc>
              <a:spcBef>
                <a:spcPts val="500"/>
              </a:spcBef>
              <a:buClr>
                <a:srgbClr val="FFFFFF"/>
              </a:buClr>
              <a:buFont typeface="Arial"/>
              <a:tabLst>
                <a:tab pos="1981200" algn="l"/>
                <a:tab pos="2781300" algn="l"/>
              </a:tabLst>
              <a:defRPr sz="2400"/>
            </a:lvl1pPr>
          </a:lstStyle>
          <a:p>
            <a:pPr lvl="0">
              <a:defRPr sz="1800">
                <a:uFillTx/>
              </a:defRPr>
            </a:pPr>
            <a:r>
              <a:rPr sz="2400">
                <a:uFill>
                  <a:solidFill/>
                </a:uFill>
              </a:rPr>
              <a:t>Simplify.</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75">
                                            <p:bg/>
                                          </p:spTgt>
                                        </p:tgtEl>
                                        <p:attrNameLst>
                                          <p:attrName>style.visibility</p:attrName>
                                        </p:attrNameLst>
                                      </p:cBhvr>
                                      <p:to>
                                        <p:strVal val="visible"/>
                                      </p:to>
                                    </p:set>
                                    <p:animEffect filter="wipe(left)" transition="in">
                                      <p:cBhvr>
                                        <p:cTn id="7" dur="500"/>
                                        <p:tgtEl>
                                          <p:spTgt spid="175">
                                            <p:bg/>
                                          </p:spTgt>
                                        </p:tgtEl>
                                      </p:cBhvr>
                                    </p:animEffect>
                                  </p:childTnLst>
                                </p:cTn>
                              </p:par>
                              <p:par>
                                <p:cTn id="8" presetClass="entr" presetSubtype="8" presetID="22" grpId="1" fill="hold">
                                  <p:stCondLst>
                                    <p:cond delay="0"/>
                                  </p:stCondLst>
                                  <p:iterate type="el" backwards="0">
                                    <p:tmAbs val="0"/>
                                  </p:iterate>
                                  <p:childTnLst>
                                    <p:set>
                                      <p:cBhvr>
                                        <p:cTn id="9" fill="hold"/>
                                        <p:tgtEl>
                                          <p:spTgt spid="175">
                                            <p:txEl>
                                              <p:pRg st="0" end="0"/>
                                            </p:txEl>
                                          </p:spTgt>
                                        </p:tgtEl>
                                        <p:attrNameLst>
                                          <p:attrName>style.visibility</p:attrName>
                                        </p:attrNameLst>
                                      </p:cBhvr>
                                      <p:to>
                                        <p:strVal val="visible"/>
                                      </p:to>
                                    </p:set>
                                    <p:animEffect filter="wipe(left)" transition="in">
                                      <p:cBhvr>
                                        <p:cTn id="10" dur="500"/>
                                        <p:tgtEl>
                                          <p:spTgt spid="17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176">
                                            <p:bg/>
                                          </p:spTgt>
                                        </p:tgtEl>
                                        <p:attrNameLst>
                                          <p:attrName>style.visibility</p:attrName>
                                        </p:attrNameLst>
                                      </p:cBhvr>
                                      <p:to>
                                        <p:strVal val="visible"/>
                                      </p:to>
                                    </p:set>
                                    <p:animEffect filter="wipe(left)" transition="in">
                                      <p:cBhvr>
                                        <p:cTn id="15" dur="500"/>
                                        <p:tgtEl>
                                          <p:spTgt spid="176">
                                            <p:bg/>
                                          </p:spTgt>
                                        </p:tgtEl>
                                      </p:cBhvr>
                                    </p:animEffect>
                                  </p:childTnLst>
                                </p:cTn>
                              </p:par>
                              <p:par>
                                <p:cTn id="16" presetClass="entr" presetSubtype="8" presetID="22" grpId="2" fill="hold">
                                  <p:stCondLst>
                                    <p:cond delay="0"/>
                                  </p:stCondLst>
                                  <p:iterate type="el" backwards="0">
                                    <p:tmAbs val="0"/>
                                  </p:iterate>
                                  <p:childTnLst>
                                    <p:set>
                                      <p:cBhvr>
                                        <p:cTn id="17" fill="hold"/>
                                        <p:tgtEl>
                                          <p:spTgt spid="176">
                                            <p:txEl>
                                              <p:pRg st="0" end="0"/>
                                            </p:txEl>
                                          </p:spTgt>
                                        </p:tgtEl>
                                        <p:attrNameLst>
                                          <p:attrName>style.visibility</p:attrName>
                                        </p:attrNameLst>
                                      </p:cBhvr>
                                      <p:to>
                                        <p:strVal val="visible"/>
                                      </p:to>
                                    </p:set>
                                    <p:animEffect filter="wipe(left)" transition="in">
                                      <p:cBhvr>
                                        <p:cTn id="18" dur="500"/>
                                        <p:tgtEl>
                                          <p:spTgt spid="17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2" grpId="3" fill="hold">
                                  <p:stCondLst>
                                    <p:cond delay="0"/>
                                  </p:stCondLst>
                                  <p:iterate type="el" backwards="0">
                                    <p:tmAbs val="0"/>
                                  </p:iterate>
                                  <p:childTnLst>
                                    <p:set>
                                      <p:cBhvr>
                                        <p:cTn id="22" fill="hold"/>
                                        <p:tgtEl>
                                          <p:spTgt spid="182"/>
                                        </p:tgtEl>
                                        <p:attrNameLst>
                                          <p:attrName>style.visibility</p:attrName>
                                        </p:attrNameLst>
                                      </p:cBhvr>
                                      <p:to>
                                        <p:strVal val="visible"/>
                                      </p:to>
                                    </p:set>
                                    <p:animEffect filter="wipe(left)" transition="in">
                                      <p:cBhvr>
                                        <p:cTn id="23" dur="500"/>
                                        <p:tgtEl>
                                          <p:spTgt spid="182"/>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8" presetID="22" grpId="4" fill="hold">
                                  <p:stCondLst>
                                    <p:cond delay="0"/>
                                  </p:stCondLst>
                                  <p:iterate type="el" backwards="0">
                                    <p:tmAbs val="0"/>
                                  </p:iterate>
                                  <p:childTnLst>
                                    <p:set>
                                      <p:cBhvr>
                                        <p:cTn id="27" fill="hold"/>
                                        <p:tgtEl>
                                          <p:spTgt spid="184"/>
                                        </p:tgtEl>
                                        <p:attrNameLst>
                                          <p:attrName>style.visibility</p:attrName>
                                        </p:attrNameLst>
                                      </p:cBhvr>
                                      <p:to>
                                        <p:strVal val="visible"/>
                                      </p:to>
                                    </p:set>
                                    <p:animEffect filter="wipe(left)" transition="in">
                                      <p:cBhvr>
                                        <p:cTn id="28" dur="500"/>
                                        <p:tgtEl>
                                          <p:spTgt spid="184"/>
                                        </p:tgtEl>
                                      </p:cBhvr>
                                    </p:animEffect>
                                  </p:childTnLst>
                                </p:cTn>
                              </p:par>
                            </p:childTnLst>
                          </p:cTn>
                        </p:par>
                        <p:par>
                          <p:cTn id="29" fill="hold">
                            <p:stCondLst>
                              <p:cond delay="500"/>
                            </p:stCondLst>
                            <p:childTnLst>
                              <p:par>
                                <p:cTn id="30" nodeType="afterEffect" presetClass="entr" presetSubtype="8" presetID="22" grpId="5" fill="hold">
                                  <p:stCondLst>
                                    <p:cond delay="0"/>
                                  </p:stCondLst>
                                  <p:iterate type="el" backwards="0">
                                    <p:tmAbs val="0"/>
                                  </p:iterate>
                                  <p:childTnLst>
                                    <p:set>
                                      <p:cBhvr>
                                        <p:cTn id="31" fill="hold"/>
                                        <p:tgtEl>
                                          <p:spTgt spid="183"/>
                                        </p:tgtEl>
                                        <p:attrNameLst>
                                          <p:attrName>style.visibility</p:attrName>
                                        </p:attrNameLst>
                                      </p:cBhvr>
                                      <p:to>
                                        <p:strVal val="visible"/>
                                      </p:to>
                                    </p:set>
                                    <p:animEffect filter="wipe(left)" transition="in">
                                      <p:cBhvr>
                                        <p:cTn id="32" dur="500"/>
                                        <p:tgtEl>
                                          <p:spTgt spid="183"/>
                                        </p:tgtEl>
                                      </p:cBhvr>
                                    </p:animEffec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8" presetID="22" grpId="6" fill="hold">
                                  <p:stCondLst>
                                    <p:cond delay="0"/>
                                  </p:stCondLst>
                                  <p:iterate type="el" backwards="0">
                                    <p:tmAbs val="0"/>
                                  </p:iterate>
                                  <p:childTnLst>
                                    <p:set>
                                      <p:cBhvr>
                                        <p:cTn id="36" fill="hold"/>
                                        <p:tgtEl>
                                          <p:spTgt spid="185"/>
                                        </p:tgtEl>
                                        <p:attrNameLst>
                                          <p:attrName>style.visibility</p:attrName>
                                        </p:attrNameLst>
                                      </p:cBhvr>
                                      <p:to>
                                        <p:strVal val="visible"/>
                                      </p:to>
                                    </p:set>
                                    <p:animEffect filter="wipe(left)" transition="in">
                                      <p:cBhvr>
                                        <p:cTn id="37" dur="500"/>
                                        <p:tgtEl>
                                          <p:spTgt spid="185"/>
                                        </p:tgtEl>
                                      </p:cBhvr>
                                    </p:animEffect>
                                  </p:childTnLst>
                                </p:cTn>
                              </p:par>
                            </p:childTnLst>
                          </p:cTn>
                        </p:par>
                        <p:par>
                          <p:cTn id="38" fill="hold">
                            <p:stCondLst>
                              <p:cond delay="500"/>
                            </p:stCondLst>
                            <p:childTnLst>
                              <p:par>
                                <p:cTn id="39" nodeType="afterEffect" presetClass="entr" presetSubtype="8" presetID="22" grpId="7" fill="hold">
                                  <p:stCondLst>
                                    <p:cond delay="0"/>
                                  </p:stCondLst>
                                  <p:iterate type="el" backwards="0">
                                    <p:tmAbs val="0"/>
                                  </p:iterate>
                                  <p:childTnLst>
                                    <p:set>
                                      <p:cBhvr>
                                        <p:cTn id="40" fill="hold"/>
                                        <p:tgtEl>
                                          <p:spTgt spid="186"/>
                                        </p:tgtEl>
                                        <p:attrNameLst>
                                          <p:attrName>style.visibility</p:attrName>
                                        </p:attrNameLst>
                                      </p:cBhvr>
                                      <p:to>
                                        <p:strVal val="visible"/>
                                      </p:to>
                                    </p:set>
                                    <p:animEffect filter="wipe(left)" transition="in">
                                      <p:cBhvr>
                                        <p:cTn id="41" dur="5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3" grpId="5"/>
      <p:bldP build="whole" bldLvl="1" animBg="1" rev="0" advAuto="0" spid="184" grpId="4"/>
      <p:bldP build="whole" bldLvl="1" animBg="1" rev="0" advAuto="0" spid="182" grpId="3"/>
      <p:bldP build="p" bldLvl="5" animBg="1" rev="0" advAuto="0" spid="175" grpId="1"/>
      <p:bldP build="whole" bldLvl="1" animBg="1" rev="0" advAuto="0" spid="185" grpId="6"/>
      <p:bldP build="p" bldLvl="5" animBg="1" rev="0" advAuto="0" spid="176" grpId="2"/>
      <p:bldP build="whole" bldLvl="1" animBg="1" rev="0" advAuto="0" spid="186" grpId="7"/>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Shape 188"/>
          <p:cNvSpPr/>
          <p:nvPr>
            <p:ph type="title"/>
          </p:nvPr>
        </p:nvSpPr>
        <p:spPr>
          <a:prstGeom prst="rect">
            <a:avLst/>
          </a:prstGeom>
        </p:spPr>
        <p:txBody>
          <a:bodyPr/>
          <a:lstStyle/>
          <a:p>
            <a:pPr lvl="0">
              <a:defRPr sz="1800">
                <a:uFillTx/>
              </a:defRPr>
            </a:pPr>
            <a:r>
              <a:rPr sz="1200">
                <a:uFill>
                  <a:solidFill/>
                </a:uFill>
              </a:rPr>
              <a:t>Example 1</a:t>
            </a:r>
          </a:p>
        </p:txBody>
      </p:sp>
      <p:sp>
        <p:nvSpPr>
          <p:cNvPr id="189" name="Shape 189"/>
          <p:cNvSpPr/>
          <p:nvPr/>
        </p:nvSpPr>
        <p:spPr>
          <a:xfrm>
            <a:off x="4457700" y="771525"/>
            <a:ext cx="4381500"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Determine the Scale</a:t>
            </a:r>
          </a:p>
        </p:txBody>
      </p:sp>
      <p:sp>
        <p:nvSpPr>
          <p:cNvPr id="190" name="Shape 190"/>
          <p:cNvSpPr/>
          <p:nvPr/>
        </p:nvSpPr>
        <p:spPr>
          <a:xfrm>
            <a:off x="533400" y="3897312"/>
            <a:ext cx="8242300" cy="44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1753552" indent="-1368425">
              <a:lnSpc>
                <a:spcPct val="90000"/>
              </a:lnSpc>
              <a:spcBef>
                <a:spcPts val="500"/>
              </a:spcBef>
              <a:buClr>
                <a:srgbClr val="FFFFFF"/>
              </a:buClr>
              <a:buFont typeface="Arial"/>
              <a:tabLst>
                <a:tab pos="1981200" algn="l"/>
                <a:tab pos="2781300" algn="l"/>
              </a:tabLst>
              <a:defRPr>
                <a:uFillTx/>
              </a:defRPr>
            </a:pPr>
            <a:r>
              <a:rPr b="1" sz="2400">
                <a:solidFill>
                  <a:srgbClr val="0068AD"/>
                </a:solidFill>
                <a:uFill>
                  <a:solidFill>
                    <a:srgbClr val="0068AD"/>
                  </a:solidFill>
                </a:uFill>
              </a:rPr>
              <a:t>Answer:</a:t>
            </a:r>
            <a:r>
              <a:rPr sz="2400">
                <a:solidFill>
                  <a:srgbClr val="E9332C"/>
                </a:solidFill>
                <a:uFill>
                  <a:solidFill>
                    <a:srgbClr val="E9332C"/>
                  </a:solidFill>
                </a:uFill>
              </a:rPr>
              <a:t> 	The scale is 1 inch = 3 feet.</a:t>
            </a:r>
          </a:p>
        </p:txBody>
      </p:sp>
      <p:pic>
        <p:nvPicPr>
          <p:cNvPr id="191" name="palg_292.png"/>
          <p:cNvPicPr/>
          <p:nvPr/>
        </p:nvPicPr>
        <p:blipFill>
          <a:blip r:embed="rId2">
            <a:extLst/>
          </a:blip>
          <a:srcRect l="0" t="70436" r="0" b="0"/>
          <a:stretch>
            <a:fillRect/>
          </a:stretch>
        </p:blipFill>
        <p:spPr>
          <a:xfrm>
            <a:off x="3573462" y="2387600"/>
            <a:ext cx="1189038" cy="344488"/>
          </a:xfrm>
          <a:prstGeom prst="rect">
            <a:avLst/>
          </a:prstGeom>
          <a:ln w="12700">
            <a:miter lim="400000"/>
          </a:ln>
        </p:spPr>
      </p:pic>
      <p:sp>
        <p:nvSpPr>
          <p:cNvPr id="192" name="Shape 192"/>
          <p:cNvSpPr/>
          <p:nvPr/>
        </p:nvSpPr>
        <p:spPr>
          <a:xfrm>
            <a:off x="5354637" y="2360612"/>
            <a:ext cx="3581401" cy="44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spcBef>
                <a:spcPts val="500"/>
              </a:spcBef>
              <a:buClr>
                <a:srgbClr val="000000"/>
              </a:buClr>
              <a:buFont typeface="Arial"/>
              <a:defRPr sz="2400"/>
            </a:lvl1pPr>
          </a:lstStyle>
          <a:p>
            <a:pPr lvl="0">
              <a:defRPr sz="1800">
                <a:uFillTx/>
              </a:defRPr>
            </a:pPr>
            <a:r>
              <a:rPr sz="2400">
                <a:uFill>
                  <a:solidFill/>
                </a:uFill>
              </a:rPr>
              <a:t>Simplify.</a:t>
            </a:r>
          </a:p>
        </p:txBody>
      </p:sp>
      <p:sp>
        <p:nvSpPr>
          <p:cNvPr id="193" name="Shape 193"/>
          <p:cNvSpPr/>
          <p:nvPr/>
        </p:nvSpPr>
        <p:spPr>
          <a:xfrm>
            <a:off x="5354637" y="1503362"/>
            <a:ext cx="3581401" cy="44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spcBef>
                <a:spcPts val="500"/>
              </a:spcBef>
              <a:buClr>
                <a:srgbClr val="000000"/>
              </a:buClr>
              <a:buFont typeface="Arial"/>
              <a:defRPr sz="2400"/>
            </a:lvl1pPr>
          </a:lstStyle>
          <a:p>
            <a:pPr lvl="0">
              <a:defRPr sz="1800">
                <a:uFillTx/>
              </a:defRPr>
            </a:pPr>
            <a:r>
              <a:rPr sz="2400">
                <a:uFill>
                  <a:solidFill/>
                </a:uFill>
              </a:rPr>
              <a:t>Divide each side by 4.</a:t>
            </a:r>
          </a:p>
        </p:txBody>
      </p:sp>
      <p:pic>
        <p:nvPicPr>
          <p:cNvPr id="194" name="palg_292.png"/>
          <p:cNvPicPr/>
          <p:nvPr/>
        </p:nvPicPr>
        <p:blipFill>
          <a:blip r:embed="rId2">
            <a:extLst/>
          </a:blip>
          <a:srcRect l="0" t="0" r="0" b="29563"/>
          <a:stretch>
            <a:fillRect/>
          </a:stretch>
        </p:blipFill>
        <p:spPr>
          <a:xfrm>
            <a:off x="3573462" y="1384300"/>
            <a:ext cx="1189038" cy="820738"/>
          </a:xfrm>
          <a:prstGeom prst="rect">
            <a:avLst/>
          </a:prstGeom>
          <a:ln w="12700">
            <a:miter lim="400000"/>
          </a:ln>
        </p:spPr>
      </p:pic>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94"/>
                                        </p:tgtEl>
                                        <p:attrNameLst>
                                          <p:attrName>style.visibility</p:attrName>
                                        </p:attrNameLst>
                                      </p:cBhvr>
                                      <p:to>
                                        <p:strVal val="visible"/>
                                      </p:to>
                                    </p:set>
                                    <p:animEffect filter="wipe(left)" transition="in">
                                      <p:cBhvr>
                                        <p:cTn id="7" dur="500"/>
                                        <p:tgtEl>
                                          <p:spTgt spid="194"/>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93"/>
                                        </p:tgtEl>
                                        <p:attrNameLst>
                                          <p:attrName>style.visibility</p:attrName>
                                        </p:attrNameLst>
                                      </p:cBhvr>
                                      <p:to>
                                        <p:strVal val="visible"/>
                                      </p:to>
                                    </p:set>
                                    <p:animEffect filter="wipe(left)" transition="in">
                                      <p:cBhvr>
                                        <p:cTn id="11" dur="500"/>
                                        <p:tgtEl>
                                          <p:spTgt spid="193"/>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8" presetID="22" grpId="3" fill="hold">
                                  <p:stCondLst>
                                    <p:cond delay="0"/>
                                  </p:stCondLst>
                                  <p:iterate type="el" backwards="0">
                                    <p:tmAbs val="0"/>
                                  </p:iterate>
                                  <p:childTnLst>
                                    <p:set>
                                      <p:cBhvr>
                                        <p:cTn id="15" fill="hold"/>
                                        <p:tgtEl>
                                          <p:spTgt spid="191"/>
                                        </p:tgtEl>
                                        <p:attrNameLst>
                                          <p:attrName>style.visibility</p:attrName>
                                        </p:attrNameLst>
                                      </p:cBhvr>
                                      <p:to>
                                        <p:strVal val="visible"/>
                                      </p:to>
                                    </p:set>
                                    <p:animEffect filter="wipe(left)" transition="in">
                                      <p:cBhvr>
                                        <p:cTn id="16" dur="500"/>
                                        <p:tgtEl>
                                          <p:spTgt spid="191"/>
                                        </p:tgtEl>
                                      </p:cBhvr>
                                    </p:animEffect>
                                  </p:childTnLst>
                                </p:cTn>
                              </p:par>
                            </p:childTnLst>
                          </p:cTn>
                        </p:par>
                        <p:par>
                          <p:cTn id="17" fill="hold">
                            <p:stCondLst>
                              <p:cond delay="500"/>
                            </p:stCondLst>
                            <p:childTnLst>
                              <p:par>
                                <p:cTn id="18" nodeType="afterEffect" presetClass="entr" presetSubtype="8" presetID="22" grpId="4" fill="hold">
                                  <p:stCondLst>
                                    <p:cond delay="0"/>
                                  </p:stCondLst>
                                  <p:iterate type="el" backwards="0">
                                    <p:tmAbs val="0"/>
                                  </p:iterate>
                                  <p:childTnLst>
                                    <p:set>
                                      <p:cBhvr>
                                        <p:cTn id="19" fill="hold"/>
                                        <p:tgtEl>
                                          <p:spTgt spid="192"/>
                                        </p:tgtEl>
                                        <p:attrNameLst>
                                          <p:attrName>style.visibility</p:attrName>
                                        </p:attrNameLst>
                                      </p:cBhvr>
                                      <p:to>
                                        <p:strVal val="visible"/>
                                      </p:to>
                                    </p:set>
                                    <p:animEffect filter="wipe(left)" transition="in">
                                      <p:cBhvr>
                                        <p:cTn id="20" dur="500"/>
                                        <p:tgtEl>
                                          <p:spTgt spid="192"/>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5" fill="hold">
                                  <p:stCondLst>
                                    <p:cond delay="0"/>
                                  </p:stCondLst>
                                  <p:iterate type="el" backwards="0">
                                    <p:tmAbs val="0"/>
                                  </p:iterate>
                                  <p:childTnLst>
                                    <p:set>
                                      <p:cBhvr>
                                        <p:cTn id="24" fill="hold"/>
                                        <p:tgtEl>
                                          <p:spTgt spid="190">
                                            <p:bg/>
                                          </p:spTgt>
                                        </p:tgtEl>
                                        <p:attrNameLst>
                                          <p:attrName>style.visibility</p:attrName>
                                        </p:attrNameLst>
                                      </p:cBhvr>
                                      <p:to>
                                        <p:strVal val="visible"/>
                                      </p:to>
                                    </p:set>
                                    <p:animEffect filter="wipe(left)" transition="in">
                                      <p:cBhvr>
                                        <p:cTn id="25" dur="500"/>
                                        <p:tgtEl>
                                          <p:spTgt spid="190">
                                            <p:bg/>
                                          </p:spTgt>
                                        </p:tgtEl>
                                      </p:cBhvr>
                                    </p:animEffect>
                                  </p:childTnLst>
                                </p:cTn>
                              </p:par>
                              <p:par>
                                <p:cTn id="26" presetClass="entr" presetSubtype="8" presetID="22" grpId="5" fill="hold">
                                  <p:stCondLst>
                                    <p:cond delay="0"/>
                                  </p:stCondLst>
                                  <p:iterate type="el" backwards="0">
                                    <p:tmAbs val="0"/>
                                  </p:iterate>
                                  <p:childTnLst>
                                    <p:set>
                                      <p:cBhvr>
                                        <p:cTn id="27" fill="hold"/>
                                        <p:tgtEl>
                                          <p:spTgt spid="190">
                                            <p:txEl>
                                              <p:pRg st="0" end="0"/>
                                            </p:txEl>
                                          </p:spTgt>
                                        </p:tgtEl>
                                        <p:attrNameLst>
                                          <p:attrName>style.visibility</p:attrName>
                                        </p:attrNameLst>
                                      </p:cBhvr>
                                      <p:to>
                                        <p:strVal val="visible"/>
                                      </p:to>
                                    </p:set>
                                    <p:animEffect filter="wipe(left)" transition="in">
                                      <p:cBhvr>
                                        <p:cTn id="28" dur="500"/>
                                        <p:tgtEl>
                                          <p:spTgt spid="190">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4" grpId="1"/>
      <p:bldP build="whole" bldLvl="1" animBg="1" rev="0" advAuto="0" spid="192" grpId="4"/>
      <p:bldP build="whole" bldLvl="1" animBg="1" rev="0" advAuto="0" spid="191" grpId="3"/>
      <p:bldP build="p" bldLvl="5" animBg="1" rev="0" advAuto="0" spid="190" grpId="5"/>
      <p:bldP build="whole" bldLvl="1" animBg="1" rev="0" advAuto="0" spid="193" grpId="2"/>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Shape 196"/>
          <p:cNvSpPr/>
          <p:nvPr>
            <p:ph type="title"/>
          </p:nvPr>
        </p:nvSpPr>
        <p:spPr>
          <a:prstGeom prst="rect">
            <a:avLst/>
          </a:prstGeom>
        </p:spPr>
        <p:txBody>
          <a:bodyPr/>
          <a:lstStyle/>
          <a:p>
            <a:pPr lvl="0">
              <a:defRPr sz="1800">
                <a:uFillTx/>
              </a:defRPr>
            </a:pPr>
            <a:r>
              <a:rPr sz="1200">
                <a:uFill>
                  <a:solidFill/>
                </a:uFill>
              </a:rPr>
              <a:t>Example 1</a:t>
            </a:r>
          </a:p>
        </p:txBody>
      </p:sp>
      <p:sp>
        <p:nvSpPr>
          <p:cNvPr id="197" name="Shape 197"/>
          <p:cNvSpPr/>
          <p:nvPr/>
        </p:nvSpPr>
        <p:spPr>
          <a:xfrm>
            <a:off x="800100" y="2847975"/>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198" name="Check Progress.png"/>
          <p:cNvPicPr/>
          <p:nvPr/>
        </p:nvPicPr>
        <p:blipFill>
          <a:blip r:embed="rId2">
            <a:extLst/>
          </a:blip>
          <a:stretch>
            <a:fillRect/>
          </a:stretch>
        </p:blipFill>
        <p:spPr>
          <a:xfrm>
            <a:off x="4419600" y="712787"/>
            <a:ext cx="2846388" cy="511176"/>
          </a:xfrm>
          <a:prstGeom prst="rect">
            <a:avLst/>
          </a:prstGeom>
          <a:ln w="12700">
            <a:miter lim="400000"/>
          </a:ln>
        </p:spPr>
      </p:pic>
      <p:pic>
        <p:nvPicPr>
          <p:cNvPr id="199" name="CheckPointICON.jpg"/>
          <p:cNvPicPr/>
          <p:nvPr/>
        </p:nvPicPr>
        <p:blipFill>
          <a:blip r:embed="rId3">
            <a:extLst/>
          </a:blip>
          <a:stretch>
            <a:fillRect/>
          </a:stretch>
        </p:blipFill>
        <p:spPr>
          <a:xfrm>
            <a:off x="7467600" y="747712"/>
            <a:ext cx="1222375" cy="376239"/>
          </a:xfrm>
          <a:prstGeom prst="rect">
            <a:avLst/>
          </a:prstGeom>
          <a:ln w="12700">
            <a:miter lim="400000"/>
          </a:ln>
        </p:spPr>
      </p:pic>
      <p:sp>
        <p:nvSpPr>
          <p:cNvPr id="200" name="Shape 200"/>
          <p:cNvSpPr/>
          <p:nvPr/>
        </p:nvSpPr>
        <p:spPr>
          <a:xfrm>
            <a:off x="800100" y="2852737"/>
            <a:ext cx="3848100" cy="1739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800"/>
              </a:spcBef>
              <a:buClr>
                <a:srgbClr val="0068AD"/>
              </a:buClr>
              <a:buFont typeface="Arial"/>
              <a:defRPr>
                <a:uFillTx/>
              </a:defRPr>
            </a:pPr>
            <a:r>
              <a:rPr b="1" sz="2400">
                <a:solidFill>
                  <a:srgbClr val="0068AD"/>
                </a:solidFill>
                <a:uFill>
                  <a:solidFill>
                    <a:srgbClr val="0068AD"/>
                  </a:solidFill>
                </a:uFill>
              </a:rPr>
              <a:t>A.</a:t>
            </a:r>
            <a:r>
              <a:rPr b="1" sz="2400">
                <a:uFill>
                  <a:solidFill/>
                </a:uFill>
              </a:rPr>
              <a:t>	1 inch = 3.5 feet</a:t>
            </a:r>
            <a:endParaRPr b="1" sz="2400">
              <a:uFill>
                <a:solidFill/>
              </a:uFill>
            </a:endParaRPr>
          </a:p>
          <a:p>
            <a:pPr lvl="0" marL="574040" indent="-533400">
              <a:lnSpc>
                <a:spcPct val="90000"/>
              </a:lnSpc>
              <a:spcBef>
                <a:spcPts val="800"/>
              </a:spcBef>
              <a:buClr>
                <a:srgbClr val="0068AD"/>
              </a:buClr>
              <a:buFont typeface="Arial"/>
              <a:defRPr>
                <a:uFillTx/>
              </a:defRPr>
            </a:pPr>
            <a:r>
              <a:rPr b="1" sz="2400">
                <a:solidFill>
                  <a:srgbClr val="0068AD"/>
                </a:solidFill>
                <a:uFill>
                  <a:solidFill>
                    <a:srgbClr val="0068AD"/>
                  </a:solidFill>
                </a:uFill>
              </a:rPr>
              <a:t>B.</a:t>
            </a:r>
            <a:r>
              <a:rPr b="1" sz="2400">
                <a:uFill>
                  <a:solidFill/>
                </a:uFill>
              </a:rPr>
              <a:t>	1 inch = 42 feet</a:t>
            </a:r>
            <a:endParaRPr b="1" sz="2400">
              <a:uFill>
                <a:solidFill/>
              </a:uFill>
            </a:endParaRPr>
          </a:p>
          <a:p>
            <a:pPr lvl="0" marL="574040" indent="-533400">
              <a:lnSpc>
                <a:spcPct val="90000"/>
              </a:lnSpc>
              <a:spcBef>
                <a:spcPts val="800"/>
              </a:spcBef>
              <a:buClr>
                <a:srgbClr val="0068AD"/>
              </a:buClr>
              <a:buFont typeface="Arial"/>
              <a:defRPr>
                <a:uFillTx/>
              </a:defRPr>
            </a:pPr>
            <a:r>
              <a:rPr b="1" sz="2400">
                <a:solidFill>
                  <a:srgbClr val="0068AD"/>
                </a:solidFill>
                <a:uFill>
                  <a:solidFill>
                    <a:srgbClr val="0068AD"/>
                  </a:solidFill>
                </a:uFill>
              </a:rPr>
              <a:t>C.</a:t>
            </a:r>
            <a:r>
              <a:rPr b="1" sz="2400">
                <a:uFill>
                  <a:solidFill/>
                </a:uFill>
              </a:rPr>
              <a:t>	2 inches = 7 feet</a:t>
            </a:r>
            <a:endParaRPr b="1" sz="2400">
              <a:uFill>
                <a:solidFill/>
              </a:uFill>
            </a:endParaRPr>
          </a:p>
          <a:p>
            <a:pPr lvl="0" marL="574040" indent="-533400">
              <a:lnSpc>
                <a:spcPct val="90000"/>
              </a:lnSpc>
              <a:spcBef>
                <a:spcPts val="800"/>
              </a:spcBef>
              <a:buClr>
                <a:srgbClr val="0068AD"/>
              </a:buClr>
              <a:buFont typeface="Arial"/>
              <a:defRPr>
                <a:uFillTx/>
              </a:defRPr>
            </a:pPr>
            <a:r>
              <a:rPr b="1" sz="2400">
                <a:solidFill>
                  <a:srgbClr val="0068AD"/>
                </a:solidFill>
                <a:uFill>
                  <a:solidFill>
                    <a:srgbClr val="0068AD"/>
                  </a:solidFill>
                </a:uFill>
              </a:rPr>
              <a:t>D.</a:t>
            </a:r>
            <a:r>
              <a:rPr b="1" sz="2400">
                <a:uFill>
                  <a:solidFill/>
                </a:uFill>
              </a:rPr>
              <a:t>	1 inch = 3.5 inches</a:t>
            </a:r>
          </a:p>
        </p:txBody>
      </p:sp>
      <p:sp>
        <p:nvSpPr>
          <p:cNvPr id="201" name="Shape 201"/>
          <p:cNvSpPr/>
          <p:nvPr/>
        </p:nvSpPr>
        <p:spPr>
          <a:xfrm>
            <a:off x="419100" y="1520825"/>
            <a:ext cx="8318500" cy="10922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E9332C"/>
              </a:buClr>
              <a:buFont typeface="Arial"/>
              <a:defRPr>
                <a:uFillTx/>
              </a:defRPr>
            </a:pPr>
            <a:r>
              <a:rPr b="1" sz="2400">
                <a:solidFill>
                  <a:srgbClr val="E9332C"/>
                </a:solidFill>
                <a:uFill>
                  <a:solidFill>
                    <a:srgbClr val="E9332C"/>
                  </a:solidFill>
                </a:uFill>
              </a:rPr>
              <a:t>LOG CABIN</a:t>
            </a:r>
            <a:r>
              <a:rPr b="1" sz="2400">
                <a:solidFill>
                  <a:srgbClr val="FFEC67"/>
                </a:solidFill>
                <a:uFill>
                  <a:solidFill>
                    <a:srgbClr val="FFEC67"/>
                  </a:solidFill>
                </a:uFill>
              </a:rPr>
              <a:t>  </a:t>
            </a:r>
            <a:r>
              <a:rPr b="1" sz="2400">
                <a:solidFill>
                  <a:srgbClr val="0068AD"/>
                </a:solidFill>
                <a:uFill>
                  <a:solidFill>
                    <a:srgbClr val="0068AD"/>
                  </a:solidFill>
                </a:uFill>
              </a:rPr>
              <a:t>A model log cabin is 12 inches high. The actual log cabin is 42 feet high. What is the scale of the model?</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98"/>
                                        </p:tgtEl>
                                        <p:attrNameLst>
                                          <p:attrName>style.visibility</p:attrName>
                                        </p:attrNameLst>
                                      </p:cBhvr>
                                      <p:to>
                                        <p:strVal val="visible"/>
                                      </p:to>
                                    </p:set>
                                    <p:animEffect filter="wipe(left)" transition="in">
                                      <p:cBhvr>
                                        <p:cTn id="7" dur="500"/>
                                        <p:tgtEl>
                                          <p:spTgt spid="198"/>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199"/>
                                        </p:tgtEl>
                                        <p:attrNameLst>
                                          <p:attrName>style.visibility</p:attrName>
                                        </p:attrNameLst>
                                      </p:cBhvr>
                                      <p:to>
                                        <p:strVal val="visible"/>
                                      </p:to>
                                    </p:set>
                                    <p:animEffect filter="fade" transition="in">
                                      <p:cBhvr>
                                        <p:cTn id="11" dur="500"/>
                                        <p:tgtEl>
                                          <p:spTgt spid="199"/>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201"/>
                                        </p:tgtEl>
                                        <p:attrNameLst>
                                          <p:attrName>style.visibility</p:attrName>
                                        </p:attrNameLst>
                                      </p:cBhvr>
                                      <p:to>
                                        <p:strVal val="visible"/>
                                      </p:to>
                                    </p:set>
                                    <p:animEffect filter="wipe(left)" transition="in">
                                      <p:cBhvr>
                                        <p:cTn id="15" dur="500"/>
                                        <p:tgtEl>
                                          <p:spTgt spid="201"/>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200"/>
                                        </p:tgtEl>
                                        <p:attrNameLst>
                                          <p:attrName>style.visibility</p:attrName>
                                        </p:attrNameLst>
                                      </p:cBhvr>
                                      <p:to>
                                        <p:strVal val="visible"/>
                                      </p:to>
                                    </p:set>
                                    <p:animEffect filter="wipe(left)" transition="in">
                                      <p:cBhvr>
                                        <p:cTn id="19" dur="500"/>
                                        <p:tgtEl>
                                          <p:spTgt spid="200"/>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1" presetID="2" grpId="5" fill="hold">
                                  <p:stCondLst>
                                    <p:cond delay="0"/>
                                  </p:stCondLst>
                                  <p:iterate type="el" backwards="0">
                                    <p:tmAbs val="0"/>
                                  </p:iterate>
                                  <p:childTnLst>
                                    <p:set>
                                      <p:cBhvr>
                                        <p:cTn id="23" fill="hold"/>
                                        <p:tgtEl>
                                          <p:spTgt spid="197"/>
                                        </p:tgtEl>
                                        <p:attrNameLst>
                                          <p:attrName>style.visibility</p:attrName>
                                        </p:attrNameLst>
                                      </p:cBhvr>
                                      <p:to>
                                        <p:strVal val="visible"/>
                                      </p:to>
                                    </p:set>
                                    <p:anim calcmode="lin" valueType="num">
                                      <p:cBhvr>
                                        <p:cTn id="24" dur="1822" fill="hold"/>
                                        <p:tgtEl>
                                          <p:spTgt spid="197"/>
                                        </p:tgtEl>
                                        <p:attrNameLst>
                                          <p:attrName>ppt_x</p:attrName>
                                        </p:attrNameLst>
                                      </p:cBhvr>
                                      <p:tavLst>
                                        <p:tav tm="0">
                                          <p:val>
                                            <p:strVal val="#ppt_x"/>
                                          </p:val>
                                        </p:tav>
                                        <p:tav tm="100000">
                                          <p:val>
                                            <p:strVal val="#ppt_x"/>
                                          </p:val>
                                        </p:tav>
                                      </p:tavLst>
                                    </p:anim>
                                    <p:anim calcmode="lin" valueType="num">
                                      <p:cBhvr>
                                        <p:cTn id="25" dur="1822" fill="hold"/>
                                        <p:tgtEl>
                                          <p:spTgt spid="19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7" grpId="5"/>
      <p:bldP build="whole" bldLvl="1" animBg="1" rev="0" advAuto="0" spid="200" grpId="4"/>
      <p:bldP build="whole" bldLvl="1" animBg="1" rev="0" advAuto="0" spid="198" grpId="1"/>
      <p:bldP build="whole" bldLvl="1" animBg="1" rev="0" advAuto="0" spid="199" grpId="2"/>
      <p:bldP build="whole" bldLvl="1" animBg="1" rev="0" advAuto="0" spid="201" grpId="3"/>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Shape 203"/>
          <p:cNvSpPr/>
          <p:nvPr>
            <p:ph type="title"/>
          </p:nvPr>
        </p:nvSpPr>
        <p:spPr>
          <a:prstGeom prst="rect">
            <a:avLst/>
          </a:prstGeom>
        </p:spPr>
        <p:txBody>
          <a:bodyPr/>
          <a:lstStyle/>
          <a:p>
            <a:pPr lvl="0">
              <a:defRPr sz="1800">
                <a:uFillTx/>
              </a:defRPr>
            </a:pPr>
            <a:r>
              <a:rPr sz="1200">
                <a:uFill>
                  <a:solidFill/>
                </a:uFill>
              </a:rPr>
              <a:t>Example 2</a:t>
            </a:r>
          </a:p>
        </p:txBody>
      </p:sp>
      <p:sp>
        <p:nvSpPr>
          <p:cNvPr id="204" name="Shape 204"/>
          <p:cNvSpPr/>
          <p:nvPr/>
        </p:nvSpPr>
        <p:spPr>
          <a:xfrm>
            <a:off x="4457700" y="771525"/>
            <a:ext cx="4381500"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Find Actual Measurements</a:t>
            </a:r>
          </a:p>
        </p:txBody>
      </p:sp>
      <p:sp>
        <p:nvSpPr>
          <p:cNvPr id="205" name="Shape 205"/>
          <p:cNvSpPr/>
          <p:nvPr/>
        </p:nvSpPr>
        <p:spPr>
          <a:xfrm>
            <a:off x="876300" y="1455737"/>
            <a:ext cx="7721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500"/>
              </a:spcBef>
              <a:buClr>
                <a:srgbClr val="E9332C"/>
              </a:buClr>
              <a:buFont typeface="Arial"/>
              <a:defRPr>
                <a:uFillTx/>
              </a:defRPr>
            </a:pPr>
            <a:r>
              <a:rPr b="1" sz="2400">
                <a:solidFill>
                  <a:srgbClr val="E9332C"/>
                </a:solidFill>
                <a:uFill>
                  <a:solidFill>
                    <a:srgbClr val="E9332C"/>
                  </a:solidFill>
                </a:uFill>
              </a:rPr>
              <a:t>MAP</a:t>
            </a:r>
            <a:r>
              <a:rPr b="1" sz="2400">
                <a:solidFill>
                  <a:srgbClr val="FFEC67"/>
                </a:solidFill>
                <a:uFill>
                  <a:solidFill>
                    <a:srgbClr val="FFEC67"/>
                  </a:solidFill>
                </a:uFill>
              </a:rPr>
              <a:t>  </a:t>
            </a:r>
            <a:r>
              <a:rPr b="1" sz="2400">
                <a:solidFill>
                  <a:srgbClr val="0068AD"/>
                </a:solidFill>
                <a:uFill>
                  <a:solidFill>
                    <a:srgbClr val="0068AD"/>
                  </a:solidFill>
                </a:uFill>
              </a:rPr>
              <a:t>A map has a scale of 1 inch </a:t>
            </a:r>
            <a:r>
              <a:rPr b="1" sz="2800">
                <a:solidFill>
                  <a:srgbClr val="0068AD"/>
                </a:solidFill>
                <a:uFill>
                  <a:solidFill>
                    <a:srgbClr val="0068AD"/>
                  </a:solidFill>
                </a:uFill>
                <a:latin typeface="Times New Roman"/>
                <a:ea typeface="Times New Roman"/>
                <a:cs typeface="Times New Roman"/>
                <a:sym typeface="Times New Roman"/>
              </a:rPr>
              <a:t>=</a:t>
            </a:r>
            <a:r>
              <a:rPr b="1" sz="2400">
                <a:solidFill>
                  <a:srgbClr val="0068AD"/>
                </a:solidFill>
                <a:uFill>
                  <a:solidFill>
                    <a:srgbClr val="0068AD"/>
                  </a:solidFill>
                </a:uFill>
              </a:rPr>
              <a:t> 8 miles. Two towns are 3.25 inches apart on the map. What is the actual distance between the two towns?</a:t>
            </a:r>
          </a:p>
        </p:txBody>
      </p:sp>
      <p:sp>
        <p:nvSpPr>
          <p:cNvPr id="206" name="Shape 206"/>
          <p:cNvSpPr/>
          <p:nvPr/>
        </p:nvSpPr>
        <p:spPr>
          <a:xfrm>
            <a:off x="533400" y="2673350"/>
            <a:ext cx="80899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spcBef>
                <a:spcPts val="500"/>
              </a:spcBef>
              <a:buClr>
                <a:srgbClr val="0068AD"/>
              </a:buClr>
              <a:buFont typeface="Arial"/>
              <a:defRPr>
                <a:uFillTx/>
              </a:defRPr>
            </a:pPr>
            <a:r>
              <a:rPr b="1" sz="2400">
                <a:solidFill>
                  <a:srgbClr val="0068AD"/>
                </a:solidFill>
                <a:uFill>
                  <a:solidFill>
                    <a:srgbClr val="0068AD"/>
                  </a:solidFill>
                </a:uFill>
              </a:rPr>
              <a:t>Method 1</a:t>
            </a:r>
            <a:r>
              <a:rPr sz="2400">
                <a:uFill>
                  <a:solidFill/>
                </a:uFill>
              </a:rPr>
              <a:t> Use a proportion.</a:t>
            </a:r>
          </a:p>
        </p:txBody>
      </p:sp>
      <p:sp>
        <p:nvSpPr>
          <p:cNvPr id="207" name="Shape 207"/>
          <p:cNvSpPr/>
          <p:nvPr/>
        </p:nvSpPr>
        <p:spPr>
          <a:xfrm>
            <a:off x="533400" y="3143250"/>
            <a:ext cx="8089900" cy="774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spcBef>
                <a:spcPts val="500"/>
              </a:spcBef>
              <a:buClr>
                <a:srgbClr val="000000"/>
              </a:buClr>
              <a:buFont typeface="Arial"/>
              <a:defRPr>
                <a:uFillTx/>
              </a:defRPr>
            </a:pPr>
            <a:r>
              <a:rPr sz="2400">
                <a:uFill>
                  <a:solidFill/>
                </a:uFill>
              </a:rPr>
              <a:t>Let </a:t>
            </a:r>
            <a:r>
              <a:rPr i="1" sz="2400">
                <a:uFill>
                  <a:solidFill/>
                </a:uFill>
              </a:rPr>
              <a:t>x </a:t>
            </a:r>
            <a:r>
              <a:rPr sz="2400">
                <a:uFill>
                  <a:solidFill/>
                </a:uFill>
              </a:rPr>
              <a:t>represent the actual distance between the two towns. Write and solve a proportion.</a:t>
            </a:r>
          </a:p>
        </p:txBody>
      </p:sp>
      <p:grpSp>
        <p:nvGrpSpPr>
          <p:cNvPr id="213" name="Group 213"/>
          <p:cNvGrpSpPr/>
          <p:nvPr/>
        </p:nvGrpSpPr>
        <p:grpSpPr>
          <a:xfrm>
            <a:off x="792162" y="3924300"/>
            <a:ext cx="7464426" cy="792163"/>
            <a:chOff x="0" y="0"/>
            <a:chExt cx="7464425" cy="792162"/>
          </a:xfrm>
        </p:grpSpPr>
        <p:sp>
          <p:nvSpPr>
            <p:cNvPr id="208" name="Shape 208"/>
            <p:cNvSpPr/>
            <p:nvPr/>
          </p:nvSpPr>
          <p:spPr>
            <a:xfrm>
              <a:off x="0" y="0"/>
              <a:ext cx="1990725" cy="3235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r">
                <a:lnSpc>
                  <a:spcPct val="90000"/>
                </a:lnSpc>
                <a:spcBef>
                  <a:spcPts val="900"/>
                </a:spcBef>
                <a:buClr>
                  <a:srgbClr val="FFFFFF"/>
                </a:buClr>
                <a:buFont typeface="Arial"/>
                <a:defRPr sz="1600"/>
              </a:lvl1pPr>
            </a:lstStyle>
            <a:p>
              <a:pPr lvl="0">
                <a:defRPr sz="1800">
                  <a:uFillTx/>
                </a:defRPr>
              </a:pPr>
              <a:r>
                <a:rPr sz="1600">
                  <a:uFill>
                    <a:solidFill/>
                  </a:uFill>
                </a:rPr>
                <a:t>map distance →</a:t>
              </a:r>
            </a:p>
          </p:txBody>
        </p:sp>
        <p:sp>
          <p:nvSpPr>
            <p:cNvPr id="209" name="Shape 209"/>
            <p:cNvSpPr/>
            <p:nvPr/>
          </p:nvSpPr>
          <p:spPr>
            <a:xfrm>
              <a:off x="0" y="395287"/>
              <a:ext cx="1990725" cy="3235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r">
                <a:lnSpc>
                  <a:spcPct val="90000"/>
                </a:lnSpc>
                <a:spcBef>
                  <a:spcPts val="900"/>
                </a:spcBef>
                <a:buClr>
                  <a:srgbClr val="FFFFFF"/>
                </a:buClr>
                <a:buFont typeface="Arial"/>
                <a:defRPr sz="1600"/>
              </a:lvl1pPr>
            </a:lstStyle>
            <a:p>
              <a:pPr lvl="0">
                <a:defRPr sz="1800">
                  <a:uFillTx/>
                </a:defRPr>
              </a:pPr>
              <a:r>
                <a:rPr sz="1600">
                  <a:uFill>
                    <a:solidFill/>
                  </a:uFill>
                </a:rPr>
                <a:t>actual distance →</a:t>
              </a:r>
            </a:p>
          </p:txBody>
        </p:sp>
        <p:sp>
          <p:nvSpPr>
            <p:cNvPr id="210" name="Shape 210"/>
            <p:cNvSpPr/>
            <p:nvPr/>
          </p:nvSpPr>
          <p:spPr>
            <a:xfrm>
              <a:off x="4765675" y="0"/>
              <a:ext cx="2698750" cy="3235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spcBef>
                  <a:spcPts val="900"/>
                </a:spcBef>
                <a:buClr>
                  <a:srgbClr val="FFFFFF"/>
                </a:buClr>
                <a:buFont typeface="Arial"/>
                <a:defRPr sz="1600"/>
              </a:lvl1pPr>
            </a:lstStyle>
            <a:p>
              <a:pPr lvl="0">
                <a:defRPr sz="1800">
                  <a:uFillTx/>
                </a:defRPr>
              </a:pPr>
              <a:r>
                <a:rPr sz="1600">
                  <a:uFill>
                    <a:solidFill/>
                  </a:uFill>
                </a:rPr>
                <a:t>← map distance</a:t>
              </a:r>
            </a:p>
          </p:txBody>
        </p:sp>
        <p:sp>
          <p:nvSpPr>
            <p:cNvPr id="211" name="Shape 211"/>
            <p:cNvSpPr/>
            <p:nvPr/>
          </p:nvSpPr>
          <p:spPr>
            <a:xfrm>
              <a:off x="4765675" y="395287"/>
              <a:ext cx="2387600" cy="3244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nSpc>
                  <a:spcPct val="90000"/>
                </a:lnSpc>
                <a:spcBef>
                  <a:spcPts val="900"/>
                </a:spcBef>
                <a:buClr>
                  <a:srgbClr val="FFFFFF"/>
                </a:buClr>
                <a:buFont typeface="Times New Roman"/>
                <a:defRPr>
                  <a:uFillTx/>
                </a:defRPr>
              </a:pPr>
              <a:r>
                <a:rPr sz="1600">
                  <a:uFill>
                    <a:solidFill/>
                  </a:uFill>
                  <a:latin typeface="Times New Roman"/>
                  <a:ea typeface="Times New Roman"/>
                  <a:cs typeface="Times New Roman"/>
                  <a:sym typeface="Times New Roman"/>
                </a:rPr>
                <a:t>← </a:t>
              </a:r>
              <a:r>
                <a:rPr sz="1600">
                  <a:uFill>
                    <a:solidFill/>
                  </a:uFill>
                </a:rPr>
                <a:t>actual distance</a:t>
              </a:r>
            </a:p>
          </p:txBody>
        </p:sp>
        <p:pic>
          <p:nvPicPr>
            <p:cNvPr id="212" name="PALG_287.png"/>
            <p:cNvPicPr/>
            <p:nvPr/>
          </p:nvPicPr>
          <p:blipFill>
            <a:blip r:embed="rId2">
              <a:extLst/>
            </a:blip>
            <a:srcRect l="0" t="0" r="0" b="50000"/>
            <a:stretch>
              <a:fillRect/>
            </a:stretch>
          </p:blipFill>
          <p:spPr>
            <a:xfrm>
              <a:off x="1943100" y="20637"/>
              <a:ext cx="2879725" cy="771526"/>
            </a:xfrm>
            <a:prstGeom prst="rect">
              <a:avLst/>
            </a:prstGeom>
            <a:ln w="12700" cap="flat">
              <a:noFill/>
              <a:miter lim="400000"/>
            </a:ln>
            <a:effectLst/>
          </p:spPr>
        </p:pic>
      </p:grpSp>
      <p:pic>
        <p:nvPicPr>
          <p:cNvPr id="214" name="PALG_287.png"/>
          <p:cNvPicPr/>
          <p:nvPr/>
        </p:nvPicPr>
        <p:blipFill>
          <a:blip r:embed="rId2">
            <a:extLst/>
          </a:blip>
          <a:srcRect l="0" t="74562" r="0" b="0"/>
          <a:stretch>
            <a:fillRect/>
          </a:stretch>
        </p:blipFill>
        <p:spPr>
          <a:xfrm>
            <a:off x="2663825" y="5173662"/>
            <a:ext cx="3052763" cy="415926"/>
          </a:xfrm>
          <a:prstGeom prst="rect">
            <a:avLst/>
          </a:prstGeom>
          <a:ln w="12700">
            <a:miter lim="400000"/>
          </a:ln>
        </p:spPr>
      </p:pic>
      <p:pic>
        <p:nvPicPr>
          <p:cNvPr id="215" name="PALG_287.png"/>
          <p:cNvPicPr/>
          <p:nvPr/>
        </p:nvPicPr>
        <p:blipFill>
          <a:blip r:embed="rId2">
            <a:extLst/>
          </a:blip>
          <a:srcRect l="0" t="48834" r="0" b="23204"/>
          <a:stretch>
            <a:fillRect/>
          </a:stretch>
        </p:blipFill>
        <p:spPr>
          <a:xfrm>
            <a:off x="2671762" y="4724400"/>
            <a:ext cx="3052763" cy="457200"/>
          </a:xfrm>
          <a:prstGeom prst="rect">
            <a:avLst/>
          </a:prstGeom>
          <a:ln w="12700">
            <a:miter lim="400000"/>
          </a:ln>
        </p:spPr>
      </p:pic>
      <p:sp>
        <p:nvSpPr>
          <p:cNvPr id="216" name="Shape 216"/>
          <p:cNvSpPr/>
          <p:nvPr/>
        </p:nvSpPr>
        <p:spPr>
          <a:xfrm>
            <a:off x="547687" y="5661025"/>
            <a:ext cx="7429501" cy="774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1753552" indent="-1368425">
              <a:lnSpc>
                <a:spcPct val="90000"/>
              </a:lnSpc>
              <a:spcBef>
                <a:spcPts val="1400"/>
              </a:spcBef>
              <a:buClr>
                <a:srgbClr val="FFFFFF"/>
              </a:buClr>
              <a:buFont typeface="Arial"/>
              <a:tabLst>
                <a:tab pos="1981200" algn="l"/>
                <a:tab pos="2781300" algn="l"/>
              </a:tabLst>
              <a:defRPr>
                <a:uFillTx/>
              </a:defRPr>
            </a:pPr>
            <a:r>
              <a:rPr b="1" sz="2400">
                <a:solidFill>
                  <a:srgbClr val="0068AD"/>
                </a:solidFill>
                <a:uFill>
                  <a:solidFill>
                    <a:srgbClr val="0068AD"/>
                  </a:solidFill>
                </a:uFill>
              </a:rPr>
              <a:t>Answer:</a:t>
            </a:r>
            <a:r>
              <a:rPr b="1" sz="2400">
                <a:solidFill>
                  <a:srgbClr val="FFEC67"/>
                </a:solidFill>
                <a:uFill>
                  <a:solidFill>
                    <a:srgbClr val="FFEC67"/>
                  </a:solidFill>
                </a:uFill>
              </a:rPr>
              <a:t>	</a:t>
            </a:r>
            <a:r>
              <a:rPr sz="2400">
                <a:solidFill>
                  <a:srgbClr val="E9332C"/>
                </a:solidFill>
                <a:uFill>
                  <a:solidFill>
                    <a:srgbClr val="E9332C"/>
                  </a:solidFill>
                </a:uFill>
              </a:rPr>
              <a:t>The actual distance between the two towns is 26 miles.</a:t>
            </a:r>
          </a:p>
        </p:txBody>
      </p:sp>
      <p:sp>
        <p:nvSpPr>
          <p:cNvPr id="217" name="Shape 217"/>
          <p:cNvSpPr/>
          <p:nvPr/>
        </p:nvSpPr>
        <p:spPr>
          <a:xfrm>
            <a:off x="5003800" y="4689475"/>
            <a:ext cx="40132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1753552" indent="-1368425">
              <a:lnSpc>
                <a:spcPct val="90000"/>
              </a:lnSpc>
              <a:spcBef>
                <a:spcPts val="500"/>
              </a:spcBef>
              <a:buClr>
                <a:srgbClr val="FFFFFF"/>
              </a:buClr>
              <a:buFont typeface="Arial"/>
              <a:tabLst>
                <a:tab pos="1981200" algn="l"/>
                <a:tab pos="2781300" algn="l"/>
              </a:tabLst>
              <a:defRPr sz="2400"/>
            </a:lvl1pPr>
          </a:lstStyle>
          <a:p>
            <a:pPr lvl="0">
              <a:defRPr sz="1800">
                <a:uFillTx/>
              </a:defRPr>
            </a:pPr>
            <a:r>
              <a:rPr sz="2400">
                <a:uFill>
                  <a:solidFill/>
                </a:uFill>
              </a:rPr>
              <a:t>Find the cross products.</a:t>
            </a:r>
          </a:p>
        </p:txBody>
      </p:sp>
      <p:sp>
        <p:nvSpPr>
          <p:cNvPr id="218" name="Shape 218"/>
          <p:cNvSpPr/>
          <p:nvPr/>
        </p:nvSpPr>
        <p:spPr>
          <a:xfrm>
            <a:off x="5003800" y="5157787"/>
            <a:ext cx="3683000" cy="44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1753552" indent="-1368425">
              <a:lnSpc>
                <a:spcPct val="90000"/>
              </a:lnSpc>
              <a:spcBef>
                <a:spcPts val="500"/>
              </a:spcBef>
              <a:buClr>
                <a:srgbClr val="FFFFFF"/>
              </a:buClr>
              <a:buFont typeface="Arial"/>
              <a:tabLst>
                <a:tab pos="1981200" algn="l"/>
                <a:tab pos="2781300" algn="l"/>
              </a:tabLst>
              <a:defRPr sz="2400"/>
            </a:lvl1pPr>
          </a:lstStyle>
          <a:p>
            <a:pPr lvl="0">
              <a:defRPr sz="1800">
                <a:uFillTx/>
              </a:defRPr>
            </a:pPr>
            <a:r>
              <a:rPr sz="2400">
                <a:uFill>
                  <a:solidFill/>
                </a:uFill>
              </a:rPr>
              <a:t>Simplify.</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05">
                                            <p:bg/>
                                          </p:spTgt>
                                        </p:tgtEl>
                                        <p:attrNameLst>
                                          <p:attrName>style.visibility</p:attrName>
                                        </p:attrNameLst>
                                      </p:cBhvr>
                                      <p:to>
                                        <p:strVal val="visible"/>
                                      </p:to>
                                    </p:set>
                                    <p:animEffect filter="wipe(left)" transition="in">
                                      <p:cBhvr>
                                        <p:cTn id="7" dur="500"/>
                                        <p:tgtEl>
                                          <p:spTgt spid="205">
                                            <p:bg/>
                                          </p:spTgt>
                                        </p:tgtEl>
                                      </p:cBhvr>
                                    </p:animEffect>
                                  </p:childTnLst>
                                </p:cTn>
                              </p:par>
                              <p:par>
                                <p:cTn id="8" presetClass="entr" presetSubtype="8" presetID="22" grpId="1" fill="hold">
                                  <p:stCondLst>
                                    <p:cond delay="0"/>
                                  </p:stCondLst>
                                  <p:iterate type="el" backwards="0">
                                    <p:tmAbs val="0"/>
                                  </p:iterate>
                                  <p:childTnLst>
                                    <p:set>
                                      <p:cBhvr>
                                        <p:cTn id="9" fill="hold"/>
                                        <p:tgtEl>
                                          <p:spTgt spid="205">
                                            <p:txEl>
                                              <p:pRg st="0" end="0"/>
                                            </p:txEl>
                                          </p:spTgt>
                                        </p:tgtEl>
                                        <p:attrNameLst>
                                          <p:attrName>style.visibility</p:attrName>
                                        </p:attrNameLst>
                                      </p:cBhvr>
                                      <p:to>
                                        <p:strVal val="visible"/>
                                      </p:to>
                                    </p:set>
                                    <p:animEffect filter="wipe(left)" transition="in">
                                      <p:cBhvr>
                                        <p:cTn id="10" dur="500"/>
                                        <p:tgtEl>
                                          <p:spTgt spid="20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206">
                                            <p:bg/>
                                          </p:spTgt>
                                        </p:tgtEl>
                                        <p:attrNameLst>
                                          <p:attrName>style.visibility</p:attrName>
                                        </p:attrNameLst>
                                      </p:cBhvr>
                                      <p:to>
                                        <p:strVal val="visible"/>
                                      </p:to>
                                    </p:set>
                                    <p:animEffect filter="wipe(left)" transition="in">
                                      <p:cBhvr>
                                        <p:cTn id="15" dur="500"/>
                                        <p:tgtEl>
                                          <p:spTgt spid="206">
                                            <p:bg/>
                                          </p:spTgt>
                                        </p:tgtEl>
                                      </p:cBhvr>
                                    </p:animEffect>
                                  </p:childTnLst>
                                </p:cTn>
                              </p:par>
                              <p:par>
                                <p:cTn id="16" presetClass="entr" presetSubtype="8" presetID="22" grpId="2" fill="hold">
                                  <p:stCondLst>
                                    <p:cond delay="0"/>
                                  </p:stCondLst>
                                  <p:iterate type="el" backwards="0">
                                    <p:tmAbs val="0"/>
                                  </p:iterate>
                                  <p:childTnLst>
                                    <p:set>
                                      <p:cBhvr>
                                        <p:cTn id="17" fill="hold"/>
                                        <p:tgtEl>
                                          <p:spTgt spid="206">
                                            <p:txEl>
                                              <p:pRg st="0" end="0"/>
                                            </p:txEl>
                                          </p:spTgt>
                                        </p:tgtEl>
                                        <p:attrNameLst>
                                          <p:attrName>style.visibility</p:attrName>
                                        </p:attrNameLst>
                                      </p:cBhvr>
                                      <p:to>
                                        <p:strVal val="visible"/>
                                      </p:to>
                                    </p:set>
                                    <p:animEffect filter="wipe(left)" transition="in">
                                      <p:cBhvr>
                                        <p:cTn id="18" dur="500"/>
                                        <p:tgtEl>
                                          <p:spTgt spid="20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2" grpId="3" fill="hold">
                                  <p:stCondLst>
                                    <p:cond delay="0"/>
                                  </p:stCondLst>
                                  <p:iterate type="el" backwards="0">
                                    <p:tmAbs val="0"/>
                                  </p:iterate>
                                  <p:childTnLst>
                                    <p:set>
                                      <p:cBhvr>
                                        <p:cTn id="22" fill="hold"/>
                                        <p:tgtEl>
                                          <p:spTgt spid="207">
                                            <p:bg/>
                                          </p:spTgt>
                                        </p:tgtEl>
                                        <p:attrNameLst>
                                          <p:attrName>style.visibility</p:attrName>
                                        </p:attrNameLst>
                                      </p:cBhvr>
                                      <p:to>
                                        <p:strVal val="visible"/>
                                      </p:to>
                                    </p:set>
                                    <p:animEffect filter="wipe(left)" transition="in">
                                      <p:cBhvr>
                                        <p:cTn id="23" dur="500"/>
                                        <p:tgtEl>
                                          <p:spTgt spid="207">
                                            <p:bg/>
                                          </p:spTgt>
                                        </p:tgtEl>
                                      </p:cBhvr>
                                    </p:animEffect>
                                  </p:childTnLst>
                                </p:cTn>
                              </p:par>
                              <p:par>
                                <p:cTn id="24" presetClass="entr" presetSubtype="8" presetID="22" grpId="3" fill="hold">
                                  <p:stCondLst>
                                    <p:cond delay="0"/>
                                  </p:stCondLst>
                                  <p:iterate type="el" backwards="0">
                                    <p:tmAbs val="0"/>
                                  </p:iterate>
                                  <p:childTnLst>
                                    <p:set>
                                      <p:cBhvr>
                                        <p:cTn id="25" fill="hold"/>
                                        <p:tgtEl>
                                          <p:spTgt spid="207">
                                            <p:txEl>
                                              <p:pRg st="0" end="0"/>
                                            </p:txEl>
                                          </p:spTgt>
                                        </p:tgtEl>
                                        <p:attrNameLst>
                                          <p:attrName>style.visibility</p:attrName>
                                        </p:attrNameLst>
                                      </p:cBhvr>
                                      <p:to>
                                        <p:strVal val="visible"/>
                                      </p:to>
                                    </p:set>
                                    <p:animEffect filter="wipe(left)" transition="in">
                                      <p:cBhvr>
                                        <p:cTn id="26" dur="500"/>
                                        <p:tgtEl>
                                          <p:spTgt spid="20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8" presetID="22" grpId="4" fill="hold">
                                  <p:stCondLst>
                                    <p:cond delay="0"/>
                                  </p:stCondLst>
                                  <p:iterate type="el" backwards="0">
                                    <p:tmAbs val="0"/>
                                  </p:iterate>
                                  <p:childTnLst>
                                    <p:set>
                                      <p:cBhvr>
                                        <p:cTn id="30" fill="hold"/>
                                        <p:tgtEl>
                                          <p:spTgt spid="213"/>
                                        </p:tgtEl>
                                        <p:attrNameLst>
                                          <p:attrName>style.visibility</p:attrName>
                                        </p:attrNameLst>
                                      </p:cBhvr>
                                      <p:to>
                                        <p:strVal val="visible"/>
                                      </p:to>
                                    </p:set>
                                    <p:animEffect filter="wipe(left)" transition="in">
                                      <p:cBhvr>
                                        <p:cTn id="31" dur="500"/>
                                        <p:tgtEl>
                                          <p:spTgt spid="213"/>
                                        </p:tgtEl>
                                      </p:cBhvr>
                                    </p:animEffec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8" presetID="22" grpId="5" fill="hold">
                                  <p:stCondLst>
                                    <p:cond delay="0"/>
                                  </p:stCondLst>
                                  <p:iterate type="el" backwards="0">
                                    <p:tmAbs val="0"/>
                                  </p:iterate>
                                  <p:childTnLst>
                                    <p:set>
                                      <p:cBhvr>
                                        <p:cTn id="35" fill="hold"/>
                                        <p:tgtEl>
                                          <p:spTgt spid="215"/>
                                        </p:tgtEl>
                                        <p:attrNameLst>
                                          <p:attrName>style.visibility</p:attrName>
                                        </p:attrNameLst>
                                      </p:cBhvr>
                                      <p:to>
                                        <p:strVal val="visible"/>
                                      </p:to>
                                    </p:set>
                                    <p:animEffect filter="wipe(left)" transition="in">
                                      <p:cBhvr>
                                        <p:cTn id="36" dur="500"/>
                                        <p:tgtEl>
                                          <p:spTgt spid="215"/>
                                        </p:tgtEl>
                                      </p:cBhvr>
                                    </p:animEffect>
                                  </p:childTnLst>
                                </p:cTn>
                              </p:par>
                            </p:childTnLst>
                          </p:cTn>
                        </p:par>
                        <p:par>
                          <p:cTn id="37" fill="hold">
                            <p:stCondLst>
                              <p:cond delay="500"/>
                            </p:stCondLst>
                            <p:childTnLst>
                              <p:par>
                                <p:cTn id="38" nodeType="afterEffect" presetClass="entr" presetSubtype="8" presetID="22" grpId="6" fill="hold">
                                  <p:stCondLst>
                                    <p:cond delay="0"/>
                                  </p:stCondLst>
                                  <p:iterate type="el" backwards="0">
                                    <p:tmAbs val="0"/>
                                  </p:iterate>
                                  <p:childTnLst>
                                    <p:set>
                                      <p:cBhvr>
                                        <p:cTn id="39" fill="hold"/>
                                        <p:tgtEl>
                                          <p:spTgt spid="217">
                                            <p:bg/>
                                          </p:spTgt>
                                        </p:tgtEl>
                                        <p:attrNameLst>
                                          <p:attrName>style.visibility</p:attrName>
                                        </p:attrNameLst>
                                      </p:cBhvr>
                                      <p:to>
                                        <p:strVal val="visible"/>
                                      </p:to>
                                    </p:set>
                                    <p:animEffect filter="wipe(left)" transition="in">
                                      <p:cBhvr>
                                        <p:cTn id="40" dur="500"/>
                                        <p:tgtEl>
                                          <p:spTgt spid="217">
                                            <p:bg/>
                                          </p:spTgt>
                                        </p:tgtEl>
                                      </p:cBhvr>
                                    </p:animEffect>
                                  </p:childTnLst>
                                </p:cTn>
                              </p:par>
                              <p:par>
                                <p:cTn id="41" presetClass="entr" presetSubtype="8" presetID="22" grpId="6" fill="hold">
                                  <p:stCondLst>
                                    <p:cond delay="0"/>
                                  </p:stCondLst>
                                  <p:iterate type="el" backwards="0">
                                    <p:tmAbs val="0"/>
                                  </p:iterate>
                                  <p:childTnLst>
                                    <p:set>
                                      <p:cBhvr>
                                        <p:cTn id="42" fill="hold"/>
                                        <p:tgtEl>
                                          <p:spTgt spid="217">
                                            <p:txEl>
                                              <p:pRg st="0" end="0"/>
                                            </p:txEl>
                                          </p:spTgt>
                                        </p:tgtEl>
                                        <p:attrNameLst>
                                          <p:attrName>style.visibility</p:attrName>
                                        </p:attrNameLst>
                                      </p:cBhvr>
                                      <p:to>
                                        <p:strVal val="visible"/>
                                      </p:to>
                                    </p:set>
                                    <p:animEffect filter="wipe(left)" transition="in">
                                      <p:cBhvr>
                                        <p:cTn id="43" dur="500"/>
                                        <p:tgtEl>
                                          <p:spTgt spid="217">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nodeType="clickEffect" presetClass="entr" presetSubtype="8" presetID="22" grpId="7" fill="hold">
                                  <p:stCondLst>
                                    <p:cond delay="0"/>
                                  </p:stCondLst>
                                  <p:iterate type="el" backwards="0">
                                    <p:tmAbs val="0"/>
                                  </p:iterate>
                                  <p:childTnLst>
                                    <p:set>
                                      <p:cBhvr>
                                        <p:cTn id="47" fill="hold"/>
                                        <p:tgtEl>
                                          <p:spTgt spid="214"/>
                                        </p:tgtEl>
                                        <p:attrNameLst>
                                          <p:attrName>style.visibility</p:attrName>
                                        </p:attrNameLst>
                                      </p:cBhvr>
                                      <p:to>
                                        <p:strVal val="visible"/>
                                      </p:to>
                                    </p:set>
                                    <p:animEffect filter="wipe(left)" transition="in">
                                      <p:cBhvr>
                                        <p:cTn id="48" dur="500"/>
                                        <p:tgtEl>
                                          <p:spTgt spid="214"/>
                                        </p:tgtEl>
                                      </p:cBhvr>
                                    </p:animEffect>
                                  </p:childTnLst>
                                </p:cTn>
                              </p:par>
                            </p:childTnLst>
                          </p:cTn>
                        </p:par>
                        <p:par>
                          <p:cTn id="49" fill="hold">
                            <p:stCondLst>
                              <p:cond delay="500"/>
                            </p:stCondLst>
                            <p:childTnLst>
                              <p:par>
                                <p:cTn id="50" nodeType="afterEffect" presetClass="entr" presetSubtype="8" presetID="22" grpId="8" fill="hold">
                                  <p:stCondLst>
                                    <p:cond delay="0"/>
                                  </p:stCondLst>
                                  <p:iterate type="el" backwards="0">
                                    <p:tmAbs val="0"/>
                                  </p:iterate>
                                  <p:childTnLst>
                                    <p:set>
                                      <p:cBhvr>
                                        <p:cTn id="51" fill="hold"/>
                                        <p:tgtEl>
                                          <p:spTgt spid="218">
                                            <p:bg/>
                                          </p:spTgt>
                                        </p:tgtEl>
                                        <p:attrNameLst>
                                          <p:attrName>style.visibility</p:attrName>
                                        </p:attrNameLst>
                                      </p:cBhvr>
                                      <p:to>
                                        <p:strVal val="visible"/>
                                      </p:to>
                                    </p:set>
                                    <p:animEffect filter="wipe(left)" transition="in">
                                      <p:cBhvr>
                                        <p:cTn id="52" dur="500"/>
                                        <p:tgtEl>
                                          <p:spTgt spid="218">
                                            <p:bg/>
                                          </p:spTgt>
                                        </p:tgtEl>
                                      </p:cBhvr>
                                    </p:animEffect>
                                  </p:childTnLst>
                                </p:cTn>
                              </p:par>
                              <p:par>
                                <p:cTn id="53" presetClass="entr" presetSubtype="8" presetID="22" grpId="8" fill="hold">
                                  <p:stCondLst>
                                    <p:cond delay="0"/>
                                  </p:stCondLst>
                                  <p:iterate type="el" backwards="0">
                                    <p:tmAbs val="0"/>
                                  </p:iterate>
                                  <p:childTnLst>
                                    <p:set>
                                      <p:cBhvr>
                                        <p:cTn id="54" fill="hold"/>
                                        <p:tgtEl>
                                          <p:spTgt spid="218">
                                            <p:txEl>
                                              <p:pRg st="0" end="0"/>
                                            </p:txEl>
                                          </p:spTgt>
                                        </p:tgtEl>
                                        <p:attrNameLst>
                                          <p:attrName>style.visibility</p:attrName>
                                        </p:attrNameLst>
                                      </p:cBhvr>
                                      <p:to>
                                        <p:strVal val="visible"/>
                                      </p:to>
                                    </p:set>
                                    <p:animEffect filter="wipe(left)" transition="in">
                                      <p:cBhvr>
                                        <p:cTn id="55" dur="500"/>
                                        <p:tgtEl>
                                          <p:spTgt spid="218">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nodeType="clickEffect" presetClass="entr" presetSubtype="8" presetID="22" grpId="9" fill="hold">
                                  <p:stCondLst>
                                    <p:cond delay="0"/>
                                  </p:stCondLst>
                                  <p:iterate type="el" backwards="0">
                                    <p:tmAbs val="0"/>
                                  </p:iterate>
                                  <p:childTnLst>
                                    <p:set>
                                      <p:cBhvr>
                                        <p:cTn id="59" fill="hold"/>
                                        <p:tgtEl>
                                          <p:spTgt spid="216">
                                            <p:bg/>
                                          </p:spTgt>
                                        </p:tgtEl>
                                        <p:attrNameLst>
                                          <p:attrName>style.visibility</p:attrName>
                                        </p:attrNameLst>
                                      </p:cBhvr>
                                      <p:to>
                                        <p:strVal val="visible"/>
                                      </p:to>
                                    </p:set>
                                    <p:animEffect filter="wipe(left)" transition="in">
                                      <p:cBhvr>
                                        <p:cTn id="60" dur="500"/>
                                        <p:tgtEl>
                                          <p:spTgt spid="216">
                                            <p:bg/>
                                          </p:spTgt>
                                        </p:tgtEl>
                                      </p:cBhvr>
                                    </p:animEffect>
                                  </p:childTnLst>
                                </p:cTn>
                              </p:par>
                              <p:par>
                                <p:cTn id="61" presetClass="entr" presetSubtype="8" presetID="22" grpId="9" fill="hold">
                                  <p:stCondLst>
                                    <p:cond delay="0"/>
                                  </p:stCondLst>
                                  <p:iterate type="el" backwards="0">
                                    <p:tmAbs val="0"/>
                                  </p:iterate>
                                  <p:childTnLst>
                                    <p:set>
                                      <p:cBhvr>
                                        <p:cTn id="62" fill="hold"/>
                                        <p:tgtEl>
                                          <p:spTgt spid="216">
                                            <p:txEl>
                                              <p:pRg st="0" end="0"/>
                                            </p:txEl>
                                          </p:spTgt>
                                        </p:tgtEl>
                                        <p:attrNameLst>
                                          <p:attrName>style.visibility</p:attrName>
                                        </p:attrNameLst>
                                      </p:cBhvr>
                                      <p:to>
                                        <p:strVal val="visible"/>
                                      </p:to>
                                    </p:set>
                                    <p:animEffect filter="wipe(left)" transition="in">
                                      <p:cBhvr>
                                        <p:cTn id="63" dur="500"/>
                                        <p:tgtEl>
                                          <p:spTgt spid="216">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5" grpId="5"/>
      <p:bldP build="p" bldLvl="5" animBg="1" rev="0" advAuto="0" spid="205" grpId="1"/>
      <p:bldP build="p" bldLvl="5" animBg="1" rev="0" advAuto="0" spid="206" grpId="2"/>
      <p:bldP build="p" bldLvl="5" animBg="1" rev="0" advAuto="0" spid="216" grpId="9"/>
      <p:bldP build="p" bldLvl="5" animBg="1" rev="0" advAuto="0" spid="207" grpId="3"/>
      <p:bldP build="whole" bldLvl="1" animBg="1" rev="0" advAuto="0" spid="214" grpId="7"/>
      <p:bldP build="p" bldLvl="5" animBg="1" rev="0" advAuto="0" spid="217" grpId="6"/>
      <p:bldP build="whole" bldLvl="1" animBg="1" rev="0" advAuto="0" spid="213" grpId="4"/>
      <p:bldP build="p" bldLvl="5" animBg="1" rev="0" advAuto="0" spid="218" grpId="8"/>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Shape 220"/>
          <p:cNvSpPr/>
          <p:nvPr>
            <p:ph type="title"/>
          </p:nvPr>
        </p:nvSpPr>
        <p:spPr>
          <a:prstGeom prst="rect">
            <a:avLst/>
          </a:prstGeom>
        </p:spPr>
        <p:txBody>
          <a:bodyPr/>
          <a:lstStyle/>
          <a:p>
            <a:pPr lvl="0">
              <a:defRPr sz="1800">
                <a:uFillTx/>
              </a:defRPr>
            </a:pPr>
            <a:r>
              <a:rPr sz="1200">
                <a:uFill>
                  <a:solidFill/>
                </a:uFill>
              </a:rPr>
              <a:t>Example 2</a:t>
            </a:r>
          </a:p>
        </p:txBody>
      </p:sp>
      <p:sp>
        <p:nvSpPr>
          <p:cNvPr id="221" name="Shape 221"/>
          <p:cNvSpPr/>
          <p:nvPr/>
        </p:nvSpPr>
        <p:spPr>
          <a:xfrm>
            <a:off x="4457700" y="771525"/>
            <a:ext cx="4381500"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Find Actual Measurements</a:t>
            </a:r>
          </a:p>
        </p:txBody>
      </p:sp>
      <p:sp>
        <p:nvSpPr>
          <p:cNvPr id="222" name="Shape 222"/>
          <p:cNvSpPr/>
          <p:nvPr/>
        </p:nvSpPr>
        <p:spPr>
          <a:xfrm>
            <a:off x="876300" y="1503362"/>
            <a:ext cx="7721600" cy="44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500"/>
              </a:spcBef>
              <a:buClr>
                <a:srgbClr val="0068AD"/>
              </a:buClr>
              <a:buFont typeface="Arial"/>
              <a:defRPr>
                <a:uFillTx/>
              </a:defRPr>
            </a:pPr>
            <a:r>
              <a:rPr b="1" sz="2400">
                <a:solidFill>
                  <a:srgbClr val="0068AD"/>
                </a:solidFill>
                <a:uFill>
                  <a:solidFill>
                    <a:srgbClr val="0068AD"/>
                  </a:solidFill>
                </a:uFill>
              </a:rPr>
              <a:t>Method 2</a:t>
            </a:r>
            <a:r>
              <a:rPr sz="2400">
                <a:uFill>
                  <a:solidFill/>
                </a:uFill>
              </a:rPr>
              <a:t> Use the scale factor.</a:t>
            </a:r>
          </a:p>
        </p:txBody>
      </p:sp>
      <p:sp>
        <p:nvSpPr>
          <p:cNvPr id="223" name="Shape 223"/>
          <p:cNvSpPr/>
          <p:nvPr/>
        </p:nvSpPr>
        <p:spPr>
          <a:xfrm>
            <a:off x="533400" y="3332162"/>
            <a:ext cx="8089900" cy="44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3540">
              <a:lnSpc>
                <a:spcPct val="90000"/>
              </a:lnSpc>
              <a:spcBef>
                <a:spcPts val="500"/>
              </a:spcBef>
              <a:buClr>
                <a:srgbClr val="000000"/>
              </a:buClr>
              <a:buFont typeface="Arial"/>
              <a:defRPr sz="2400"/>
            </a:lvl1pPr>
          </a:lstStyle>
          <a:p>
            <a:pPr lvl="0">
              <a:defRPr sz="1800">
                <a:uFillTx/>
              </a:defRPr>
            </a:pPr>
            <a:r>
              <a:rPr sz="2400">
                <a:uFill>
                  <a:solidFill/>
                </a:uFill>
              </a:rPr>
              <a:t>Find the scale factor.</a:t>
            </a:r>
          </a:p>
        </p:txBody>
      </p:sp>
      <p:pic>
        <p:nvPicPr>
          <p:cNvPr id="224" name="PALG_288.png"/>
          <p:cNvPicPr/>
          <p:nvPr/>
        </p:nvPicPr>
        <p:blipFill>
          <a:blip r:embed="rId2">
            <a:extLst/>
          </a:blip>
          <a:stretch>
            <a:fillRect/>
          </a:stretch>
        </p:blipFill>
        <p:spPr>
          <a:xfrm>
            <a:off x="925512" y="2038350"/>
            <a:ext cx="6280151" cy="1211263"/>
          </a:xfrm>
          <a:prstGeom prst="rect">
            <a:avLst/>
          </a:prstGeom>
          <a:ln w="12700">
            <a:miter lim="400000"/>
          </a:ln>
        </p:spPr>
      </p:pic>
      <p:sp>
        <p:nvSpPr>
          <p:cNvPr id="225" name="Shape 225"/>
          <p:cNvSpPr/>
          <p:nvPr/>
        </p:nvSpPr>
        <p:spPr>
          <a:xfrm>
            <a:off x="4824412" y="4040187"/>
            <a:ext cx="3657601" cy="774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3540">
              <a:lnSpc>
                <a:spcPct val="90000"/>
              </a:lnSpc>
              <a:spcBef>
                <a:spcPts val="500"/>
              </a:spcBef>
              <a:buClr>
                <a:srgbClr val="000000"/>
              </a:buClr>
              <a:buFont typeface="Arial"/>
              <a:defRPr sz="2400"/>
            </a:lvl1pPr>
          </a:lstStyle>
          <a:p>
            <a:pPr lvl="0">
              <a:defRPr sz="1800">
                <a:uFillTx/>
              </a:defRPr>
            </a:pPr>
            <a:r>
              <a:rPr sz="2400">
                <a:uFill>
                  <a:solidFill/>
                </a:uFill>
              </a:rPr>
              <a:t>Convert 8 miles to inches.</a:t>
            </a:r>
          </a:p>
        </p:txBody>
      </p:sp>
      <p:pic>
        <p:nvPicPr>
          <p:cNvPr id="226" name="PALG_289.png"/>
          <p:cNvPicPr/>
          <p:nvPr/>
        </p:nvPicPr>
        <p:blipFill>
          <a:blip r:embed="rId3">
            <a:extLst/>
          </a:blip>
          <a:srcRect l="0" t="0" r="0" b="56370"/>
          <a:stretch>
            <a:fillRect/>
          </a:stretch>
        </p:blipFill>
        <p:spPr>
          <a:xfrm>
            <a:off x="971550" y="3968750"/>
            <a:ext cx="3937000" cy="935038"/>
          </a:xfrm>
          <a:prstGeom prst="rect">
            <a:avLst/>
          </a:prstGeom>
          <a:ln w="12700">
            <a:miter lim="400000"/>
          </a:ln>
        </p:spPr>
      </p:pic>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22">
                                            <p:bg/>
                                          </p:spTgt>
                                        </p:tgtEl>
                                        <p:attrNameLst>
                                          <p:attrName>style.visibility</p:attrName>
                                        </p:attrNameLst>
                                      </p:cBhvr>
                                      <p:to>
                                        <p:strVal val="visible"/>
                                      </p:to>
                                    </p:set>
                                    <p:animEffect filter="wipe(left)" transition="in">
                                      <p:cBhvr>
                                        <p:cTn id="7" dur="500"/>
                                        <p:tgtEl>
                                          <p:spTgt spid="222">
                                            <p:bg/>
                                          </p:spTgt>
                                        </p:tgtEl>
                                      </p:cBhvr>
                                    </p:animEffect>
                                  </p:childTnLst>
                                </p:cTn>
                              </p:par>
                              <p:par>
                                <p:cTn id="8" presetClass="entr" presetSubtype="8" presetID="22" grpId="1" fill="hold">
                                  <p:stCondLst>
                                    <p:cond delay="0"/>
                                  </p:stCondLst>
                                  <p:iterate type="el" backwards="0">
                                    <p:tmAbs val="0"/>
                                  </p:iterate>
                                  <p:childTnLst>
                                    <p:set>
                                      <p:cBhvr>
                                        <p:cTn id="9" fill="hold"/>
                                        <p:tgtEl>
                                          <p:spTgt spid="222">
                                            <p:txEl>
                                              <p:pRg st="0" end="0"/>
                                            </p:txEl>
                                          </p:spTgt>
                                        </p:tgtEl>
                                        <p:attrNameLst>
                                          <p:attrName>style.visibility</p:attrName>
                                        </p:attrNameLst>
                                      </p:cBhvr>
                                      <p:to>
                                        <p:strVal val="visible"/>
                                      </p:to>
                                    </p:set>
                                    <p:animEffect filter="wipe(left)" transition="in">
                                      <p:cBhvr>
                                        <p:cTn id="10" dur="500"/>
                                        <p:tgtEl>
                                          <p:spTgt spid="22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224"/>
                                        </p:tgtEl>
                                        <p:attrNameLst>
                                          <p:attrName>style.visibility</p:attrName>
                                        </p:attrNameLst>
                                      </p:cBhvr>
                                      <p:to>
                                        <p:strVal val="visible"/>
                                      </p:to>
                                    </p:set>
                                    <p:animEffect filter="wipe(left)" transition="in">
                                      <p:cBhvr>
                                        <p:cTn id="15" dur="500"/>
                                        <p:tgtEl>
                                          <p:spTgt spid="224"/>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3" fill="hold">
                                  <p:stCondLst>
                                    <p:cond delay="0"/>
                                  </p:stCondLst>
                                  <p:iterate type="el" backwards="0">
                                    <p:tmAbs val="0"/>
                                  </p:iterate>
                                  <p:childTnLst>
                                    <p:set>
                                      <p:cBhvr>
                                        <p:cTn id="19" fill="hold"/>
                                        <p:tgtEl>
                                          <p:spTgt spid="223">
                                            <p:bg/>
                                          </p:spTgt>
                                        </p:tgtEl>
                                        <p:attrNameLst>
                                          <p:attrName>style.visibility</p:attrName>
                                        </p:attrNameLst>
                                      </p:cBhvr>
                                      <p:to>
                                        <p:strVal val="visible"/>
                                      </p:to>
                                    </p:set>
                                    <p:animEffect filter="wipe(left)" transition="in">
                                      <p:cBhvr>
                                        <p:cTn id="20" dur="500"/>
                                        <p:tgtEl>
                                          <p:spTgt spid="223">
                                            <p:bg/>
                                          </p:spTgt>
                                        </p:tgtEl>
                                      </p:cBhvr>
                                    </p:animEffect>
                                  </p:childTnLst>
                                </p:cTn>
                              </p:par>
                              <p:par>
                                <p:cTn id="21" presetClass="entr" presetSubtype="8" presetID="22" grpId="3" fill="hold">
                                  <p:stCondLst>
                                    <p:cond delay="0"/>
                                  </p:stCondLst>
                                  <p:iterate type="el" backwards="0">
                                    <p:tmAbs val="0"/>
                                  </p:iterate>
                                  <p:childTnLst>
                                    <p:set>
                                      <p:cBhvr>
                                        <p:cTn id="22" fill="hold"/>
                                        <p:tgtEl>
                                          <p:spTgt spid="223">
                                            <p:txEl>
                                              <p:pRg st="0" end="0"/>
                                            </p:txEl>
                                          </p:spTgt>
                                        </p:tgtEl>
                                        <p:attrNameLst>
                                          <p:attrName>style.visibility</p:attrName>
                                        </p:attrNameLst>
                                      </p:cBhvr>
                                      <p:to>
                                        <p:strVal val="visible"/>
                                      </p:to>
                                    </p:set>
                                    <p:animEffect filter="wipe(left)" transition="in">
                                      <p:cBhvr>
                                        <p:cTn id="23" dur="500"/>
                                        <p:tgtEl>
                                          <p:spTgt spid="22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8" presetID="22" grpId="4" fill="hold">
                                  <p:stCondLst>
                                    <p:cond delay="0"/>
                                  </p:stCondLst>
                                  <p:iterate type="el" backwards="0">
                                    <p:tmAbs val="0"/>
                                  </p:iterate>
                                  <p:childTnLst>
                                    <p:set>
                                      <p:cBhvr>
                                        <p:cTn id="27" fill="hold"/>
                                        <p:tgtEl>
                                          <p:spTgt spid="226"/>
                                        </p:tgtEl>
                                        <p:attrNameLst>
                                          <p:attrName>style.visibility</p:attrName>
                                        </p:attrNameLst>
                                      </p:cBhvr>
                                      <p:to>
                                        <p:strVal val="visible"/>
                                      </p:to>
                                    </p:set>
                                    <p:animEffect filter="wipe(left)" transition="in">
                                      <p:cBhvr>
                                        <p:cTn id="28" dur="500"/>
                                        <p:tgtEl>
                                          <p:spTgt spid="226"/>
                                        </p:tgtEl>
                                      </p:cBhvr>
                                    </p:animEffect>
                                  </p:childTnLst>
                                </p:cTn>
                              </p:par>
                            </p:childTnLst>
                          </p:cTn>
                        </p:par>
                        <p:par>
                          <p:cTn id="29" fill="hold">
                            <p:stCondLst>
                              <p:cond delay="500"/>
                            </p:stCondLst>
                            <p:childTnLst>
                              <p:par>
                                <p:cTn id="30" nodeType="afterEffect" presetClass="entr" presetSubtype="8" presetID="22" grpId="5" fill="hold">
                                  <p:stCondLst>
                                    <p:cond delay="0"/>
                                  </p:stCondLst>
                                  <p:iterate type="el" backwards="0">
                                    <p:tmAbs val="0"/>
                                  </p:iterate>
                                  <p:childTnLst>
                                    <p:set>
                                      <p:cBhvr>
                                        <p:cTn id="31" fill="hold"/>
                                        <p:tgtEl>
                                          <p:spTgt spid="225">
                                            <p:bg/>
                                          </p:spTgt>
                                        </p:tgtEl>
                                        <p:attrNameLst>
                                          <p:attrName>style.visibility</p:attrName>
                                        </p:attrNameLst>
                                      </p:cBhvr>
                                      <p:to>
                                        <p:strVal val="visible"/>
                                      </p:to>
                                    </p:set>
                                    <p:animEffect filter="wipe(left)" transition="in">
                                      <p:cBhvr>
                                        <p:cTn id="32" dur="500"/>
                                        <p:tgtEl>
                                          <p:spTgt spid="225">
                                            <p:bg/>
                                          </p:spTgt>
                                        </p:tgtEl>
                                      </p:cBhvr>
                                    </p:animEffect>
                                  </p:childTnLst>
                                </p:cTn>
                              </p:par>
                              <p:par>
                                <p:cTn id="33" presetClass="entr" presetSubtype="8" presetID="22" grpId="5" fill="hold">
                                  <p:stCondLst>
                                    <p:cond delay="0"/>
                                  </p:stCondLst>
                                  <p:iterate type="el" backwards="0">
                                    <p:tmAbs val="0"/>
                                  </p:iterate>
                                  <p:childTnLst>
                                    <p:set>
                                      <p:cBhvr>
                                        <p:cTn id="34" fill="hold"/>
                                        <p:tgtEl>
                                          <p:spTgt spid="225">
                                            <p:txEl>
                                              <p:pRg st="0" end="0"/>
                                            </p:txEl>
                                          </p:spTgt>
                                        </p:tgtEl>
                                        <p:attrNameLst>
                                          <p:attrName>style.visibility</p:attrName>
                                        </p:attrNameLst>
                                      </p:cBhvr>
                                      <p:to>
                                        <p:strVal val="visible"/>
                                      </p:to>
                                    </p:set>
                                    <p:animEffect filter="wipe(left)" transition="in">
                                      <p:cBhvr>
                                        <p:cTn id="35" dur="500"/>
                                        <p:tgtEl>
                                          <p:spTgt spid="225">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3" grpId="3"/>
      <p:bldP build="whole" bldLvl="1" animBg="1" rev="0" advAuto="0" spid="226" grpId="4"/>
      <p:bldP build="p" bldLvl="5" animBg="1" rev="0" advAuto="0" spid="222" grpId="1"/>
      <p:bldP build="whole" bldLvl="1" animBg="1" rev="0" advAuto="0" spid="224" grpId="2"/>
      <p:bldP build="p" bldLvl="5" animBg="1" rev="0" advAuto="0" spid="225" grpId="5"/>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Shape 228"/>
          <p:cNvSpPr/>
          <p:nvPr>
            <p:ph type="title"/>
          </p:nvPr>
        </p:nvSpPr>
        <p:spPr>
          <a:prstGeom prst="rect">
            <a:avLst/>
          </a:prstGeom>
        </p:spPr>
        <p:txBody>
          <a:bodyPr/>
          <a:lstStyle/>
          <a:p>
            <a:pPr lvl="0">
              <a:defRPr sz="1800">
                <a:uFillTx/>
              </a:defRPr>
            </a:pPr>
            <a:r>
              <a:rPr sz="1200">
                <a:uFill>
                  <a:solidFill/>
                </a:uFill>
              </a:rPr>
              <a:t>Example 2</a:t>
            </a:r>
          </a:p>
        </p:txBody>
      </p:sp>
      <p:sp>
        <p:nvSpPr>
          <p:cNvPr id="229" name="Shape 229"/>
          <p:cNvSpPr/>
          <p:nvPr/>
        </p:nvSpPr>
        <p:spPr>
          <a:xfrm>
            <a:off x="4457700" y="771525"/>
            <a:ext cx="4381500"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Find Actual Measurements</a:t>
            </a:r>
          </a:p>
        </p:txBody>
      </p:sp>
      <p:sp>
        <p:nvSpPr>
          <p:cNvPr id="230" name="Shape 230"/>
          <p:cNvSpPr/>
          <p:nvPr/>
        </p:nvSpPr>
        <p:spPr>
          <a:xfrm>
            <a:off x="546100" y="3008312"/>
            <a:ext cx="8089900" cy="1231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spcBef>
                <a:spcPts val="500"/>
              </a:spcBef>
              <a:buClr>
                <a:srgbClr val="000000"/>
              </a:buClr>
              <a:buFont typeface="Arial"/>
              <a:tabLst>
                <a:tab pos="673100" algn="l"/>
                <a:tab pos="3695700" algn="l"/>
              </a:tabLst>
              <a:defRPr>
                <a:uFillTx/>
              </a:defRPr>
            </a:pPr>
            <a:r>
              <a:rPr i="1" sz="2400">
                <a:uFill>
                  <a:solidFill/>
                </a:uFill>
              </a:rPr>
              <a:t>a</a:t>
            </a:r>
            <a:r>
              <a:rPr sz="2400">
                <a:uFill>
                  <a:solidFill/>
                </a:uFill>
              </a:rPr>
              <a:t>	= 506,880</a:t>
            </a:r>
            <a:r>
              <a:rPr i="1" sz="2400">
                <a:solidFill>
                  <a:srgbClr val="E9332C"/>
                </a:solidFill>
                <a:uFill>
                  <a:solidFill>
                    <a:srgbClr val="E9332C"/>
                  </a:solidFill>
                </a:uFill>
              </a:rPr>
              <a:t>m</a:t>
            </a:r>
            <a:r>
              <a:rPr i="1" sz="2400">
                <a:uFill>
                  <a:solidFill/>
                </a:uFill>
              </a:rPr>
              <a:t>	</a:t>
            </a:r>
            <a:r>
              <a:rPr sz="2400">
                <a:uFill>
                  <a:solidFill/>
                </a:uFill>
              </a:rPr>
              <a:t>Write the equation.</a:t>
            </a:r>
            <a:endParaRPr sz="2400">
              <a:uFill>
                <a:solidFill/>
              </a:uFill>
            </a:endParaRPr>
          </a:p>
          <a:p>
            <a:pPr lvl="0" marL="383540">
              <a:lnSpc>
                <a:spcPct val="90000"/>
              </a:lnSpc>
              <a:spcBef>
                <a:spcPts val="500"/>
              </a:spcBef>
              <a:buClr>
                <a:srgbClr val="000000"/>
              </a:buClr>
              <a:buFont typeface="Arial"/>
              <a:tabLst>
                <a:tab pos="673100" algn="l"/>
                <a:tab pos="3695700" algn="l"/>
              </a:tabLst>
              <a:defRPr>
                <a:uFillTx/>
              </a:defRPr>
            </a:pPr>
            <a:r>
              <a:rPr sz="2400">
                <a:uFill>
                  <a:solidFill/>
                </a:uFill>
              </a:rPr>
              <a:t>	= 506,880(</a:t>
            </a:r>
            <a:r>
              <a:rPr sz="2400">
                <a:solidFill>
                  <a:srgbClr val="E9332C"/>
                </a:solidFill>
                <a:uFill>
                  <a:solidFill>
                    <a:srgbClr val="E9332C"/>
                  </a:solidFill>
                </a:uFill>
              </a:rPr>
              <a:t>3.25</a:t>
            </a:r>
            <a:r>
              <a:rPr sz="2400">
                <a:uFill>
                  <a:solidFill/>
                </a:uFill>
              </a:rPr>
              <a:t>)	Replace </a:t>
            </a:r>
            <a:r>
              <a:rPr i="1" sz="2400">
                <a:uFill>
                  <a:solidFill/>
                </a:uFill>
              </a:rPr>
              <a:t>m </a:t>
            </a:r>
            <a:r>
              <a:rPr sz="2400">
                <a:uFill>
                  <a:solidFill/>
                </a:uFill>
              </a:rPr>
              <a:t>with</a:t>
            </a:r>
            <a:r>
              <a:rPr i="1" sz="2400">
                <a:uFill>
                  <a:solidFill/>
                </a:uFill>
              </a:rPr>
              <a:t> </a:t>
            </a:r>
            <a:r>
              <a:rPr sz="2400">
                <a:uFill>
                  <a:solidFill/>
                </a:uFill>
              </a:rPr>
              <a:t>3.25.</a:t>
            </a:r>
            <a:endParaRPr sz="2400">
              <a:uFill>
                <a:solidFill/>
              </a:uFill>
            </a:endParaRPr>
          </a:p>
          <a:p>
            <a:pPr lvl="0" marL="383540">
              <a:lnSpc>
                <a:spcPct val="90000"/>
              </a:lnSpc>
              <a:spcBef>
                <a:spcPts val="500"/>
              </a:spcBef>
              <a:buClr>
                <a:srgbClr val="000000"/>
              </a:buClr>
              <a:buFont typeface="Arial"/>
              <a:tabLst>
                <a:tab pos="673100" algn="l"/>
                <a:tab pos="3695700" algn="l"/>
              </a:tabLst>
              <a:defRPr>
                <a:uFillTx/>
              </a:defRPr>
            </a:pPr>
            <a:r>
              <a:rPr sz="2400">
                <a:uFill>
                  <a:solidFill/>
                </a:uFill>
              </a:rPr>
              <a:t>	</a:t>
            </a:r>
            <a:r>
              <a:rPr sz="2400">
                <a:uFill>
                  <a:solidFill/>
                </a:uFill>
              </a:rPr>
              <a:t>= 1,647,360 	Simplify.</a:t>
            </a:r>
          </a:p>
        </p:txBody>
      </p:sp>
      <p:sp>
        <p:nvSpPr>
          <p:cNvPr id="231" name="Shape 231"/>
          <p:cNvSpPr/>
          <p:nvPr/>
        </p:nvSpPr>
        <p:spPr>
          <a:xfrm>
            <a:off x="555625" y="4806950"/>
            <a:ext cx="8242300" cy="83938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1753552" indent="-1368425">
              <a:lnSpc>
                <a:spcPct val="90000"/>
              </a:lnSpc>
              <a:spcBef>
                <a:spcPts val="500"/>
              </a:spcBef>
              <a:buClr>
                <a:srgbClr val="FFFFFF"/>
              </a:buClr>
              <a:buFont typeface="Arial"/>
              <a:tabLst>
                <a:tab pos="1981200" algn="l"/>
                <a:tab pos="2781300" algn="l"/>
              </a:tabLst>
              <a:defRPr>
                <a:uFillTx/>
              </a:defRPr>
            </a:pPr>
            <a:r>
              <a:rPr b="1" sz="2400">
                <a:solidFill>
                  <a:srgbClr val="0068AD"/>
                </a:solidFill>
                <a:uFill>
                  <a:solidFill>
                    <a:srgbClr val="0068AD"/>
                  </a:solidFill>
                </a:uFill>
              </a:rPr>
              <a:t>Answer:</a:t>
            </a:r>
            <a:r>
              <a:rPr sz="2400">
                <a:solidFill>
                  <a:srgbClr val="E9332C"/>
                </a:solidFill>
                <a:uFill>
                  <a:solidFill>
                    <a:srgbClr val="E9332C"/>
                  </a:solidFill>
                </a:uFill>
              </a:rPr>
              <a:t> 	The actual distance is 1,647,360 inches or </a:t>
            </a:r>
            <a:endParaRPr sz="2400">
              <a:solidFill>
                <a:srgbClr val="E9332C"/>
              </a:solidFill>
              <a:uFill>
                <a:solidFill>
                  <a:srgbClr val="E9332C"/>
                </a:solidFill>
              </a:uFill>
            </a:endParaRPr>
          </a:p>
          <a:p>
            <a:pPr lvl="0" marL="1753552" indent="-1368425">
              <a:lnSpc>
                <a:spcPct val="90000"/>
              </a:lnSpc>
              <a:spcBef>
                <a:spcPts val="500"/>
              </a:spcBef>
              <a:buClr>
                <a:srgbClr val="FFFFFF"/>
              </a:buClr>
              <a:buFont typeface="Arial"/>
              <a:tabLst>
                <a:tab pos="1981200" algn="l"/>
                <a:tab pos="2781300" algn="l"/>
              </a:tabLst>
              <a:defRPr>
                <a:uFillTx/>
              </a:defRPr>
            </a:pPr>
            <a:r>
              <a:rPr sz="2400">
                <a:solidFill>
                  <a:srgbClr val="E9332C"/>
                </a:solidFill>
                <a:uFill>
                  <a:solidFill>
                    <a:srgbClr val="E9332C"/>
                  </a:solidFill>
                </a:uFill>
              </a:rPr>
              <a:t>	</a:t>
            </a:r>
            <a:r>
              <a:rPr sz="2400">
                <a:solidFill>
                  <a:srgbClr val="E9332C"/>
                </a:solidFill>
                <a:uFill>
                  <a:solidFill>
                    <a:srgbClr val="E9332C"/>
                  </a:solidFill>
                </a:uFill>
              </a:rPr>
              <a:t>26 miles.</a:t>
            </a:r>
          </a:p>
        </p:txBody>
      </p:sp>
      <p:grpSp>
        <p:nvGrpSpPr>
          <p:cNvPr id="234" name="Group 234"/>
          <p:cNvGrpSpPr/>
          <p:nvPr/>
        </p:nvGrpSpPr>
        <p:grpSpPr>
          <a:xfrm>
            <a:off x="863600" y="1230312"/>
            <a:ext cx="7531100" cy="1074069"/>
            <a:chOff x="0" y="0"/>
            <a:chExt cx="7531100" cy="1074067"/>
          </a:xfrm>
        </p:grpSpPr>
        <p:pic>
          <p:nvPicPr>
            <p:cNvPr id="232" name="PALG_289.png"/>
            <p:cNvPicPr/>
            <p:nvPr/>
          </p:nvPicPr>
          <p:blipFill>
            <a:blip r:embed="rId2">
              <a:extLst/>
            </a:blip>
            <a:srcRect l="0" t="57110" r="0" b="0"/>
            <a:stretch>
              <a:fillRect/>
            </a:stretch>
          </p:blipFill>
          <p:spPr>
            <a:xfrm>
              <a:off x="90487" y="0"/>
              <a:ext cx="3937001" cy="919163"/>
            </a:xfrm>
            <a:prstGeom prst="rect">
              <a:avLst/>
            </a:prstGeom>
            <a:ln w="12700" cap="flat">
              <a:noFill/>
              <a:miter lim="400000"/>
            </a:ln>
            <a:effectLst/>
          </p:spPr>
        </p:pic>
        <p:sp>
          <p:nvSpPr>
            <p:cNvPr id="233" name="Shape 233"/>
            <p:cNvSpPr/>
            <p:nvPr/>
          </p:nvSpPr>
          <p:spPr>
            <a:xfrm>
              <a:off x="0" y="98425"/>
              <a:ext cx="7531100" cy="9756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97789" indent="3829050">
                <a:lnSpc>
                  <a:spcPct val="150000"/>
                </a:lnSpc>
                <a:spcBef>
                  <a:spcPts val="500"/>
                </a:spcBef>
                <a:buClr>
                  <a:srgbClr val="000000"/>
                </a:buClr>
                <a:buFont typeface="Arial"/>
                <a:defRPr>
                  <a:uFillTx/>
                </a:defRPr>
              </a:pPr>
              <a:r>
                <a:rPr sz="2400">
                  <a:uFill>
                    <a:solidFill/>
                  </a:uFill>
                </a:rPr>
                <a:t> So, the actual distance </a:t>
              </a:r>
              <a:r>
                <a:rPr i="1" sz="2400">
                  <a:uFill>
                    <a:solidFill/>
                  </a:uFill>
                </a:rPr>
                <a:t>a</a:t>
              </a:r>
              <a:r>
                <a:rPr sz="2400">
                  <a:uFill>
                    <a:solidFill/>
                  </a:uFill>
                </a:rPr>
                <a:t> is 506,880 times the map distance </a:t>
              </a:r>
              <a:r>
                <a:rPr i="1" sz="2400">
                  <a:uFill>
                    <a:solidFill/>
                  </a:uFill>
                </a:rPr>
                <a:t>m</a:t>
              </a:r>
              <a:r>
                <a:rPr sz="2400">
                  <a:uFill>
                    <a:solidFill/>
                  </a:uFill>
                </a:rPr>
                <a:t>.</a:t>
              </a:r>
            </a:p>
          </p:txBody>
        </p:sp>
      </p:gr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34"/>
                                        </p:tgtEl>
                                        <p:attrNameLst>
                                          <p:attrName>style.visibility</p:attrName>
                                        </p:attrNameLst>
                                      </p:cBhvr>
                                      <p:to>
                                        <p:strVal val="visible"/>
                                      </p:to>
                                    </p:set>
                                    <p:animEffect filter="wipe(left)" transition="in">
                                      <p:cBhvr>
                                        <p:cTn id="7" dur="500"/>
                                        <p:tgtEl>
                                          <p:spTgt spid="234"/>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230">
                                            <p:bg/>
                                          </p:spTgt>
                                        </p:tgtEl>
                                        <p:attrNameLst>
                                          <p:attrName>style.visibility</p:attrName>
                                        </p:attrNameLst>
                                      </p:cBhvr>
                                      <p:to>
                                        <p:strVal val="visible"/>
                                      </p:to>
                                    </p:set>
                                    <p:animEffect filter="wipe(left)" transition="in">
                                      <p:cBhvr>
                                        <p:cTn id="12" dur="500"/>
                                        <p:tgtEl>
                                          <p:spTgt spid="230">
                                            <p:bg/>
                                          </p:spTgt>
                                        </p:tgtEl>
                                      </p:cBhvr>
                                    </p:animEffect>
                                  </p:childTnLst>
                                </p:cTn>
                              </p:par>
                              <p:par>
                                <p:cTn id="13" presetClass="entr" presetSubtype="8" presetID="22" grpId="2" fill="hold">
                                  <p:stCondLst>
                                    <p:cond delay="0"/>
                                  </p:stCondLst>
                                  <p:iterate type="el" backwards="0">
                                    <p:tmAbs val="0"/>
                                  </p:iterate>
                                  <p:childTnLst>
                                    <p:set>
                                      <p:cBhvr>
                                        <p:cTn id="14" fill="hold"/>
                                        <p:tgtEl>
                                          <p:spTgt spid="230">
                                            <p:txEl>
                                              <p:pRg st="0" end="0"/>
                                            </p:txEl>
                                          </p:spTgt>
                                        </p:tgtEl>
                                        <p:attrNameLst>
                                          <p:attrName>style.visibility</p:attrName>
                                        </p:attrNameLst>
                                      </p:cBhvr>
                                      <p:to>
                                        <p:strVal val="visible"/>
                                      </p:to>
                                    </p:set>
                                    <p:animEffect filter="wipe(left)" transition="in">
                                      <p:cBhvr>
                                        <p:cTn id="15" dur="500"/>
                                        <p:tgtEl>
                                          <p:spTgt spid="23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2" fill="hold">
                                  <p:stCondLst>
                                    <p:cond delay="0"/>
                                  </p:stCondLst>
                                  <p:iterate type="el" backwards="0">
                                    <p:tmAbs val="0"/>
                                  </p:iterate>
                                  <p:childTnLst>
                                    <p:set>
                                      <p:cBhvr>
                                        <p:cTn id="19" fill="hold"/>
                                        <p:tgtEl>
                                          <p:spTgt spid="230">
                                            <p:txEl>
                                              <p:pRg st="1" end="1"/>
                                            </p:txEl>
                                          </p:spTgt>
                                        </p:tgtEl>
                                        <p:attrNameLst>
                                          <p:attrName>style.visibility</p:attrName>
                                        </p:attrNameLst>
                                      </p:cBhvr>
                                      <p:to>
                                        <p:strVal val="visible"/>
                                      </p:to>
                                    </p:set>
                                    <p:animEffect filter="wipe(left)" transition="in">
                                      <p:cBhvr>
                                        <p:cTn id="20" dur="500"/>
                                        <p:tgtEl>
                                          <p:spTgt spid="23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2" fill="hold">
                                  <p:stCondLst>
                                    <p:cond delay="0"/>
                                  </p:stCondLst>
                                  <p:iterate type="el" backwards="0">
                                    <p:tmAbs val="0"/>
                                  </p:iterate>
                                  <p:childTnLst>
                                    <p:set>
                                      <p:cBhvr>
                                        <p:cTn id="24" fill="hold"/>
                                        <p:tgtEl>
                                          <p:spTgt spid="230">
                                            <p:txEl>
                                              <p:pRg st="2" end="2"/>
                                            </p:txEl>
                                          </p:spTgt>
                                        </p:tgtEl>
                                        <p:attrNameLst>
                                          <p:attrName>style.visibility</p:attrName>
                                        </p:attrNameLst>
                                      </p:cBhvr>
                                      <p:to>
                                        <p:strVal val="visible"/>
                                      </p:to>
                                    </p:set>
                                    <p:animEffect filter="wipe(left)" transition="in">
                                      <p:cBhvr>
                                        <p:cTn id="25" dur="500"/>
                                        <p:tgtEl>
                                          <p:spTgt spid="230">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8" presetID="22" grpId="3" fill="hold">
                                  <p:stCondLst>
                                    <p:cond delay="0"/>
                                  </p:stCondLst>
                                  <p:iterate type="el" backwards="0">
                                    <p:tmAbs val="0"/>
                                  </p:iterate>
                                  <p:childTnLst>
                                    <p:set>
                                      <p:cBhvr>
                                        <p:cTn id="29" fill="hold"/>
                                        <p:tgtEl>
                                          <p:spTgt spid="231">
                                            <p:bg/>
                                          </p:spTgt>
                                        </p:tgtEl>
                                        <p:attrNameLst>
                                          <p:attrName>style.visibility</p:attrName>
                                        </p:attrNameLst>
                                      </p:cBhvr>
                                      <p:to>
                                        <p:strVal val="visible"/>
                                      </p:to>
                                    </p:set>
                                    <p:animEffect filter="wipe(left)" transition="in">
                                      <p:cBhvr>
                                        <p:cTn id="30" dur="500"/>
                                        <p:tgtEl>
                                          <p:spTgt spid="231">
                                            <p:bg/>
                                          </p:spTgt>
                                        </p:tgtEl>
                                      </p:cBhvr>
                                    </p:animEffect>
                                  </p:childTnLst>
                                </p:cTn>
                              </p:par>
                              <p:par>
                                <p:cTn id="31" presetClass="entr" presetSubtype="8" presetID="22" grpId="3" fill="hold">
                                  <p:stCondLst>
                                    <p:cond delay="0"/>
                                  </p:stCondLst>
                                  <p:iterate type="el" backwards="0">
                                    <p:tmAbs val="0"/>
                                  </p:iterate>
                                  <p:childTnLst>
                                    <p:set>
                                      <p:cBhvr>
                                        <p:cTn id="32" fill="hold"/>
                                        <p:tgtEl>
                                          <p:spTgt spid="231">
                                            <p:txEl>
                                              <p:pRg st="0" end="0"/>
                                            </p:txEl>
                                          </p:spTgt>
                                        </p:tgtEl>
                                        <p:attrNameLst>
                                          <p:attrName>style.visibility</p:attrName>
                                        </p:attrNameLst>
                                      </p:cBhvr>
                                      <p:to>
                                        <p:strVal val="visible"/>
                                      </p:to>
                                    </p:set>
                                    <p:animEffect filter="wipe(left)" transition="in">
                                      <p:cBhvr>
                                        <p:cTn id="33" dur="500"/>
                                        <p:tgtEl>
                                          <p:spTgt spid="231">
                                            <p:txEl>
                                              <p:pRg st="0" end="0"/>
                                            </p:txEl>
                                          </p:spTgt>
                                        </p:tgtEl>
                                      </p:cBhvr>
                                    </p:animEffect>
                                  </p:childTnLst>
                                </p:cTn>
                              </p:par>
                            </p:childTnLst>
                          </p:cTn>
                        </p:par>
                        <p:par>
                          <p:cTn id="34" fill="hold">
                            <p:stCondLst>
                              <p:cond delay="500"/>
                            </p:stCondLst>
                            <p:childTnLst>
                              <p:par>
                                <p:cTn id="35" nodeType="afterEffect" presetClass="entr" presetSubtype="8" presetID="22" grpId="3" fill="hold">
                                  <p:stCondLst>
                                    <p:cond delay="0"/>
                                  </p:stCondLst>
                                  <p:iterate type="el" backwards="0">
                                    <p:tmAbs val="0"/>
                                  </p:iterate>
                                  <p:childTnLst>
                                    <p:set>
                                      <p:cBhvr>
                                        <p:cTn id="36" fill="hold"/>
                                        <p:tgtEl>
                                          <p:spTgt spid="231">
                                            <p:txEl>
                                              <p:pRg st="1" end="1"/>
                                            </p:txEl>
                                          </p:spTgt>
                                        </p:tgtEl>
                                        <p:attrNameLst>
                                          <p:attrName>style.visibility</p:attrName>
                                        </p:attrNameLst>
                                      </p:cBhvr>
                                      <p:to>
                                        <p:strVal val="visible"/>
                                      </p:to>
                                    </p:set>
                                    <p:animEffect filter="wipe(left)" transition="in">
                                      <p:cBhvr>
                                        <p:cTn id="37" dur="500"/>
                                        <p:tgtEl>
                                          <p:spTgt spid="231">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1" grpId="3"/>
      <p:bldP build="whole" bldLvl="1" animBg="1" rev="0" advAuto="0" spid="234" grpId="1"/>
      <p:bldP build="p" bldLvl="5" animBg="1" rev="0" advAuto="0" spid="230" grpId="2"/>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6" name="Shape 236"/>
          <p:cNvSpPr/>
          <p:nvPr>
            <p:ph type="title"/>
          </p:nvPr>
        </p:nvSpPr>
        <p:spPr>
          <a:prstGeom prst="rect">
            <a:avLst/>
          </a:prstGeom>
        </p:spPr>
        <p:txBody>
          <a:bodyPr/>
          <a:lstStyle/>
          <a:p>
            <a:pPr lvl="0">
              <a:defRPr sz="1800">
                <a:uFillTx/>
              </a:defRPr>
            </a:pPr>
            <a:r>
              <a:rPr sz="1200">
                <a:uFill>
                  <a:solidFill/>
                </a:uFill>
              </a:rPr>
              <a:t>Example 2</a:t>
            </a:r>
          </a:p>
        </p:txBody>
      </p:sp>
      <p:sp>
        <p:nvSpPr>
          <p:cNvPr id="237" name="Shape 237"/>
          <p:cNvSpPr/>
          <p:nvPr/>
        </p:nvSpPr>
        <p:spPr>
          <a:xfrm>
            <a:off x="914400" y="4257675"/>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238" name="Check Progress.png"/>
          <p:cNvPicPr/>
          <p:nvPr/>
        </p:nvPicPr>
        <p:blipFill>
          <a:blip r:embed="rId2">
            <a:extLst/>
          </a:blip>
          <a:stretch>
            <a:fillRect/>
          </a:stretch>
        </p:blipFill>
        <p:spPr>
          <a:xfrm>
            <a:off x="4419600" y="712787"/>
            <a:ext cx="2846388" cy="511176"/>
          </a:xfrm>
          <a:prstGeom prst="rect">
            <a:avLst/>
          </a:prstGeom>
          <a:ln w="12700">
            <a:miter lim="400000"/>
          </a:ln>
        </p:spPr>
      </p:pic>
      <p:pic>
        <p:nvPicPr>
          <p:cNvPr id="239" name="CheckPointICON.jpg"/>
          <p:cNvPicPr/>
          <p:nvPr/>
        </p:nvPicPr>
        <p:blipFill>
          <a:blip r:embed="rId3">
            <a:extLst/>
          </a:blip>
          <a:stretch>
            <a:fillRect/>
          </a:stretch>
        </p:blipFill>
        <p:spPr>
          <a:xfrm>
            <a:off x="7467600" y="747712"/>
            <a:ext cx="1222375" cy="376239"/>
          </a:xfrm>
          <a:prstGeom prst="rect">
            <a:avLst/>
          </a:prstGeom>
          <a:ln w="12700">
            <a:miter lim="400000"/>
          </a:ln>
        </p:spPr>
      </p:pic>
      <p:sp>
        <p:nvSpPr>
          <p:cNvPr id="240" name="Shape 240"/>
          <p:cNvSpPr/>
          <p:nvPr/>
        </p:nvSpPr>
        <p:spPr>
          <a:xfrm>
            <a:off x="914400" y="3190875"/>
            <a:ext cx="2806700" cy="1739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800"/>
              </a:spcBef>
              <a:buClr>
                <a:srgbClr val="0068AD"/>
              </a:buClr>
              <a:buFont typeface="Arial"/>
              <a:defRPr>
                <a:uFillTx/>
              </a:defRPr>
            </a:pPr>
            <a:r>
              <a:rPr b="1" sz="2400">
                <a:solidFill>
                  <a:srgbClr val="0068AD"/>
                </a:solidFill>
                <a:uFill>
                  <a:solidFill>
                    <a:srgbClr val="0068AD"/>
                  </a:solidFill>
                </a:uFill>
              </a:rPr>
              <a:t>A.</a:t>
            </a:r>
            <a:r>
              <a:rPr b="1" sz="2400">
                <a:uFill>
                  <a:solidFill/>
                </a:uFill>
              </a:rPr>
              <a:t>	1.45 feet</a:t>
            </a:r>
            <a:endParaRPr b="1" sz="2400">
              <a:uFill>
                <a:solidFill/>
              </a:uFill>
            </a:endParaRPr>
          </a:p>
          <a:p>
            <a:pPr lvl="0" marL="574040" indent="-533400">
              <a:lnSpc>
                <a:spcPct val="90000"/>
              </a:lnSpc>
              <a:spcBef>
                <a:spcPts val="800"/>
              </a:spcBef>
              <a:buClr>
                <a:srgbClr val="0068AD"/>
              </a:buClr>
              <a:buFont typeface="Arial"/>
              <a:defRPr>
                <a:uFillTx/>
              </a:defRPr>
            </a:pPr>
            <a:r>
              <a:rPr b="1" sz="2400">
                <a:solidFill>
                  <a:srgbClr val="0068AD"/>
                </a:solidFill>
                <a:uFill>
                  <a:solidFill>
                    <a:srgbClr val="0068AD"/>
                  </a:solidFill>
                </a:uFill>
              </a:rPr>
              <a:t>B.</a:t>
            </a:r>
            <a:r>
              <a:rPr b="1" sz="2400">
                <a:uFill>
                  <a:solidFill/>
                </a:uFill>
              </a:rPr>
              <a:t>	48 feet</a:t>
            </a:r>
            <a:endParaRPr b="1" sz="2400">
              <a:uFill>
                <a:solidFill/>
              </a:uFill>
            </a:endParaRPr>
          </a:p>
          <a:p>
            <a:pPr lvl="0" marL="574040" indent="-533400">
              <a:lnSpc>
                <a:spcPct val="90000"/>
              </a:lnSpc>
              <a:spcBef>
                <a:spcPts val="800"/>
              </a:spcBef>
              <a:buClr>
                <a:srgbClr val="0068AD"/>
              </a:buClr>
              <a:buFont typeface="Arial"/>
              <a:defRPr>
                <a:uFillTx/>
              </a:defRPr>
            </a:pPr>
            <a:r>
              <a:rPr b="1" sz="2400">
                <a:solidFill>
                  <a:srgbClr val="0068AD"/>
                </a:solidFill>
                <a:uFill>
                  <a:solidFill>
                    <a:srgbClr val="0068AD"/>
                  </a:solidFill>
                </a:uFill>
              </a:rPr>
              <a:t>C.</a:t>
            </a:r>
            <a:r>
              <a:rPr b="1" sz="2400">
                <a:uFill>
                  <a:solidFill/>
                </a:uFill>
              </a:rPr>
              <a:t>	11 feet</a:t>
            </a:r>
            <a:endParaRPr b="1" sz="2400">
              <a:uFill>
                <a:solidFill/>
              </a:uFill>
            </a:endParaRPr>
          </a:p>
          <a:p>
            <a:pPr lvl="0" marL="574040" indent="-533400">
              <a:lnSpc>
                <a:spcPct val="90000"/>
              </a:lnSpc>
              <a:spcBef>
                <a:spcPts val="800"/>
              </a:spcBef>
              <a:buClr>
                <a:srgbClr val="0068AD"/>
              </a:buClr>
              <a:buFont typeface="Arial"/>
              <a:defRPr>
                <a:uFillTx/>
              </a:defRPr>
            </a:pPr>
            <a:r>
              <a:rPr b="1" sz="2400">
                <a:solidFill>
                  <a:srgbClr val="0068AD"/>
                </a:solidFill>
                <a:uFill>
                  <a:solidFill>
                    <a:srgbClr val="0068AD"/>
                  </a:solidFill>
                </a:uFill>
              </a:rPr>
              <a:t>D.</a:t>
            </a:r>
            <a:r>
              <a:rPr b="1" sz="2400">
                <a:uFill>
                  <a:solidFill/>
                </a:uFill>
              </a:rPr>
              <a:t>	6.88 feet</a:t>
            </a:r>
          </a:p>
        </p:txBody>
      </p:sp>
      <p:sp>
        <p:nvSpPr>
          <p:cNvPr id="241" name="Shape 241"/>
          <p:cNvSpPr/>
          <p:nvPr/>
        </p:nvSpPr>
        <p:spPr>
          <a:xfrm>
            <a:off x="533400" y="1449387"/>
            <a:ext cx="8318500" cy="1549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E9332C"/>
              </a:buClr>
              <a:buFont typeface="Arial"/>
              <a:defRPr>
                <a:uFillTx/>
              </a:defRPr>
            </a:pPr>
            <a:r>
              <a:rPr b="1" sz="2400">
                <a:solidFill>
                  <a:srgbClr val="E9332C"/>
                </a:solidFill>
                <a:uFill>
                  <a:solidFill>
                    <a:srgbClr val="E9332C"/>
                  </a:solidFill>
                </a:uFill>
              </a:rPr>
              <a:t>SCALE DRAWING</a:t>
            </a:r>
            <a:r>
              <a:rPr b="1" sz="2400">
                <a:solidFill>
                  <a:srgbClr val="FFEC67"/>
                </a:solidFill>
                <a:uFill>
                  <a:solidFill>
                    <a:srgbClr val="FFEC67"/>
                  </a:solidFill>
                </a:uFill>
              </a:rPr>
              <a:t> </a:t>
            </a:r>
            <a:r>
              <a:rPr b="1" sz="2800">
                <a:solidFill>
                  <a:srgbClr val="FFEC67"/>
                </a:solidFill>
                <a:uFill>
                  <a:solidFill>
                    <a:srgbClr val="FFEC67"/>
                  </a:solidFill>
                </a:uFill>
              </a:rPr>
              <a:t> </a:t>
            </a:r>
            <a:r>
              <a:rPr b="1" sz="2400">
                <a:solidFill>
                  <a:srgbClr val="0068AD"/>
                </a:solidFill>
                <a:uFill>
                  <a:solidFill>
                    <a:srgbClr val="0068AD"/>
                  </a:solidFill>
                </a:uFill>
              </a:rPr>
              <a:t>A scale drawing of a new house has a scale of 1 inch </a:t>
            </a:r>
            <a:r>
              <a:rPr b="1" sz="2800">
                <a:solidFill>
                  <a:srgbClr val="0068AD"/>
                </a:solidFill>
                <a:uFill>
                  <a:solidFill>
                    <a:srgbClr val="0068AD"/>
                  </a:solidFill>
                </a:uFill>
                <a:latin typeface="Times New Roman"/>
                <a:ea typeface="Times New Roman"/>
                <a:cs typeface="Times New Roman"/>
                <a:sym typeface="Times New Roman"/>
              </a:rPr>
              <a:t>=</a:t>
            </a:r>
            <a:r>
              <a:rPr b="1" sz="2400">
                <a:solidFill>
                  <a:srgbClr val="0068AD"/>
                </a:solidFill>
                <a:uFill>
                  <a:solidFill>
                    <a:srgbClr val="0068AD"/>
                  </a:solidFill>
                </a:uFill>
              </a:rPr>
              <a:t> 4 feet. The height of the living room ceiling is 2.75</a:t>
            </a:r>
            <a:r>
              <a:rPr b="1" sz="2800">
                <a:solidFill>
                  <a:srgbClr val="0068AD"/>
                </a:solidFill>
                <a:uFill>
                  <a:solidFill>
                    <a:srgbClr val="0068AD"/>
                  </a:solidFill>
                </a:uFill>
              </a:rPr>
              <a:t> </a:t>
            </a:r>
            <a:r>
              <a:rPr b="1" sz="2400">
                <a:solidFill>
                  <a:srgbClr val="0068AD"/>
                </a:solidFill>
                <a:uFill>
                  <a:solidFill>
                    <a:srgbClr val="0068AD"/>
                  </a:solidFill>
                </a:uFill>
              </a:rPr>
              <a:t>inches on the scale drawing. What is the actual height of the ceiling?</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38"/>
                                        </p:tgtEl>
                                        <p:attrNameLst>
                                          <p:attrName>style.visibility</p:attrName>
                                        </p:attrNameLst>
                                      </p:cBhvr>
                                      <p:to>
                                        <p:strVal val="visible"/>
                                      </p:to>
                                    </p:set>
                                    <p:animEffect filter="wipe(left)" transition="in">
                                      <p:cBhvr>
                                        <p:cTn id="7" dur="500"/>
                                        <p:tgtEl>
                                          <p:spTgt spid="238"/>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239"/>
                                        </p:tgtEl>
                                        <p:attrNameLst>
                                          <p:attrName>style.visibility</p:attrName>
                                        </p:attrNameLst>
                                      </p:cBhvr>
                                      <p:to>
                                        <p:strVal val="visible"/>
                                      </p:to>
                                    </p:set>
                                    <p:animEffect filter="fade" transition="in">
                                      <p:cBhvr>
                                        <p:cTn id="11" dur="500"/>
                                        <p:tgtEl>
                                          <p:spTgt spid="239"/>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241"/>
                                        </p:tgtEl>
                                        <p:attrNameLst>
                                          <p:attrName>style.visibility</p:attrName>
                                        </p:attrNameLst>
                                      </p:cBhvr>
                                      <p:to>
                                        <p:strVal val="visible"/>
                                      </p:to>
                                    </p:set>
                                    <p:animEffect filter="wipe(left)" transition="in">
                                      <p:cBhvr>
                                        <p:cTn id="15" dur="500"/>
                                        <p:tgtEl>
                                          <p:spTgt spid="241"/>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240"/>
                                        </p:tgtEl>
                                        <p:attrNameLst>
                                          <p:attrName>style.visibility</p:attrName>
                                        </p:attrNameLst>
                                      </p:cBhvr>
                                      <p:to>
                                        <p:strVal val="visible"/>
                                      </p:to>
                                    </p:set>
                                    <p:animEffect filter="wipe(left)" transition="in">
                                      <p:cBhvr>
                                        <p:cTn id="19" dur="500"/>
                                        <p:tgtEl>
                                          <p:spTgt spid="240"/>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1" presetID="2" grpId="5" fill="hold">
                                  <p:stCondLst>
                                    <p:cond delay="0"/>
                                  </p:stCondLst>
                                  <p:iterate type="el" backwards="0">
                                    <p:tmAbs val="0"/>
                                  </p:iterate>
                                  <p:childTnLst>
                                    <p:set>
                                      <p:cBhvr>
                                        <p:cTn id="23" fill="hold"/>
                                        <p:tgtEl>
                                          <p:spTgt spid="237"/>
                                        </p:tgtEl>
                                        <p:attrNameLst>
                                          <p:attrName>style.visibility</p:attrName>
                                        </p:attrNameLst>
                                      </p:cBhvr>
                                      <p:to>
                                        <p:strVal val="visible"/>
                                      </p:to>
                                    </p:set>
                                    <p:anim calcmode="lin" valueType="num">
                                      <p:cBhvr>
                                        <p:cTn id="24" dur="1822" fill="hold"/>
                                        <p:tgtEl>
                                          <p:spTgt spid="237"/>
                                        </p:tgtEl>
                                        <p:attrNameLst>
                                          <p:attrName>ppt_x</p:attrName>
                                        </p:attrNameLst>
                                      </p:cBhvr>
                                      <p:tavLst>
                                        <p:tav tm="0">
                                          <p:val>
                                            <p:strVal val="#ppt_x"/>
                                          </p:val>
                                        </p:tav>
                                        <p:tav tm="100000">
                                          <p:val>
                                            <p:strVal val="#ppt_x"/>
                                          </p:val>
                                        </p:tav>
                                      </p:tavLst>
                                    </p:anim>
                                    <p:anim calcmode="lin" valueType="num">
                                      <p:cBhvr>
                                        <p:cTn id="25" dur="1822" fill="hold"/>
                                        <p:tgtEl>
                                          <p:spTgt spid="2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8" grpId="1"/>
      <p:bldP build="whole" bldLvl="1" animBg="1" rev="0" advAuto="0" spid="239" grpId="2"/>
      <p:bldP build="whole" bldLvl="1" animBg="1" rev="0" advAuto="0" spid="237" grpId="5"/>
      <p:bldP build="whole" bldLvl="1" animBg="1" rev="0" advAuto="0" spid="240" grpId="4"/>
      <p:bldP build="whole" bldLvl="1" animBg="1" rev="0" advAuto="0" spid="241" grpId="3"/>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3" name="Shape 243"/>
          <p:cNvSpPr/>
          <p:nvPr>
            <p:ph type="title"/>
          </p:nvPr>
        </p:nvSpPr>
        <p:spPr>
          <a:prstGeom prst="rect">
            <a:avLst/>
          </a:prstGeom>
        </p:spPr>
        <p:txBody>
          <a:bodyPr/>
          <a:lstStyle/>
          <a:p>
            <a:pPr lvl="0">
              <a:defRPr sz="1800">
                <a:uFillTx/>
              </a:defRPr>
            </a:pPr>
            <a:r>
              <a:rPr sz="1200">
                <a:uFill>
                  <a:solidFill/>
                </a:uFill>
              </a:rPr>
              <a:t>Example 3</a:t>
            </a:r>
          </a:p>
        </p:txBody>
      </p:sp>
      <p:sp>
        <p:nvSpPr>
          <p:cNvPr id="244" name="Shape 244"/>
          <p:cNvSpPr/>
          <p:nvPr/>
        </p:nvSpPr>
        <p:spPr>
          <a:xfrm>
            <a:off x="4457700" y="771525"/>
            <a:ext cx="4381500"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Construct a Scale Drawing</a:t>
            </a:r>
          </a:p>
        </p:txBody>
      </p:sp>
      <p:sp>
        <p:nvSpPr>
          <p:cNvPr id="245" name="Shape 245"/>
          <p:cNvSpPr/>
          <p:nvPr/>
        </p:nvSpPr>
        <p:spPr>
          <a:xfrm>
            <a:off x="876300" y="1484312"/>
            <a:ext cx="7721600" cy="1181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1400"/>
              </a:spcBef>
              <a:buClr>
                <a:srgbClr val="FFFFFF"/>
              </a:buClr>
              <a:buFont typeface="Arial"/>
              <a:defRPr>
                <a:uFillTx/>
              </a:defRPr>
            </a:pPr>
            <a:r>
              <a:rPr b="1" sz="2400">
                <a:solidFill>
                  <a:srgbClr val="E9332C"/>
                </a:solidFill>
                <a:uFill>
                  <a:solidFill>
                    <a:srgbClr val="E9332C"/>
                  </a:solidFill>
                </a:uFill>
              </a:rPr>
              <a:t>PATIO DESIGN</a:t>
            </a:r>
            <a:r>
              <a:rPr b="1" sz="2800">
                <a:solidFill>
                  <a:srgbClr val="FFEC67"/>
                </a:solidFill>
                <a:uFill>
                  <a:solidFill>
                    <a:srgbClr val="FFEC67"/>
                  </a:solidFill>
                </a:uFill>
              </a:rPr>
              <a:t> </a:t>
            </a:r>
            <a:r>
              <a:rPr b="1" sz="2400">
                <a:solidFill>
                  <a:srgbClr val="FFEC67"/>
                </a:solidFill>
                <a:uFill>
                  <a:solidFill>
                    <a:srgbClr val="FFEC67"/>
                  </a:solidFill>
                </a:uFill>
              </a:rPr>
              <a:t> </a:t>
            </a:r>
            <a:r>
              <a:rPr b="1" sz="2400">
                <a:solidFill>
                  <a:srgbClr val="0068AD"/>
                </a:solidFill>
                <a:uFill>
                  <a:solidFill>
                    <a:srgbClr val="0068AD"/>
                  </a:solidFill>
                </a:uFill>
              </a:rPr>
              <a:t>Sheila is designing a patio that is </a:t>
            </a:r>
            <a:br>
              <a:rPr b="1" sz="2400">
                <a:solidFill>
                  <a:srgbClr val="0068AD"/>
                </a:solidFill>
                <a:uFill>
                  <a:solidFill>
                    <a:srgbClr val="0068AD"/>
                  </a:solidFill>
                </a:uFill>
              </a:rPr>
            </a:br>
            <a:r>
              <a:rPr b="1" sz="2400">
                <a:solidFill>
                  <a:srgbClr val="0068AD"/>
                </a:solidFill>
                <a:uFill>
                  <a:solidFill>
                    <a:srgbClr val="0068AD"/>
                  </a:solidFill>
                </a:uFill>
              </a:rPr>
              <a:t>16 feet long and 14 feet wide.</a:t>
            </a:r>
            <a:r>
              <a:rPr b="1" sz="2800">
                <a:solidFill>
                  <a:srgbClr val="0068AD"/>
                </a:solidFill>
                <a:uFill>
                  <a:solidFill>
                    <a:srgbClr val="0068AD"/>
                  </a:solidFill>
                </a:uFill>
              </a:rPr>
              <a:t> </a:t>
            </a:r>
            <a:r>
              <a:rPr b="1" sz="2400">
                <a:solidFill>
                  <a:srgbClr val="0068AD"/>
                </a:solidFill>
                <a:uFill>
                  <a:solidFill>
                    <a:srgbClr val="0068AD"/>
                  </a:solidFill>
                </a:uFill>
              </a:rPr>
              <a:t>Make a scale drawing of the patio. Use a scale of 0.5 inch = 4 feet. </a:t>
            </a:r>
          </a:p>
        </p:txBody>
      </p:sp>
      <p:grpSp>
        <p:nvGrpSpPr>
          <p:cNvPr id="251" name="Group 251"/>
          <p:cNvGrpSpPr/>
          <p:nvPr/>
        </p:nvGrpSpPr>
        <p:grpSpPr>
          <a:xfrm>
            <a:off x="792162" y="3648075"/>
            <a:ext cx="7378701" cy="833438"/>
            <a:chOff x="0" y="0"/>
            <a:chExt cx="7378700" cy="833437"/>
          </a:xfrm>
        </p:grpSpPr>
        <p:pic>
          <p:nvPicPr>
            <p:cNvPr id="246" name="6-6-3.png"/>
            <p:cNvPicPr/>
            <p:nvPr/>
          </p:nvPicPr>
          <p:blipFill>
            <a:blip r:embed="rId2">
              <a:extLst/>
            </a:blip>
            <a:srcRect l="0" t="0" r="0" b="67044"/>
            <a:stretch>
              <a:fillRect/>
            </a:stretch>
          </p:blipFill>
          <p:spPr>
            <a:xfrm>
              <a:off x="1941512" y="0"/>
              <a:ext cx="2705101" cy="833438"/>
            </a:xfrm>
            <a:prstGeom prst="rect">
              <a:avLst/>
            </a:prstGeom>
            <a:ln w="12700" cap="flat">
              <a:noFill/>
              <a:miter lim="400000"/>
            </a:ln>
            <a:effectLst/>
          </p:spPr>
        </p:pic>
        <p:sp>
          <p:nvSpPr>
            <p:cNvPr id="247" name="Shape 247"/>
            <p:cNvSpPr/>
            <p:nvPr/>
          </p:nvSpPr>
          <p:spPr>
            <a:xfrm>
              <a:off x="0" y="65087"/>
              <a:ext cx="1990725" cy="3235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r">
                <a:lnSpc>
                  <a:spcPct val="90000"/>
                </a:lnSpc>
                <a:spcBef>
                  <a:spcPts val="900"/>
                </a:spcBef>
                <a:buClr>
                  <a:srgbClr val="FFFFFF"/>
                </a:buClr>
                <a:buFont typeface="Arial"/>
                <a:defRPr sz="1600"/>
              </a:lvl1pPr>
            </a:lstStyle>
            <a:p>
              <a:pPr lvl="0">
                <a:defRPr sz="1800">
                  <a:uFillTx/>
                </a:defRPr>
              </a:pPr>
              <a:r>
                <a:rPr sz="1600">
                  <a:uFill>
                    <a:solidFill/>
                  </a:uFill>
                </a:rPr>
                <a:t>drawing length →</a:t>
              </a:r>
            </a:p>
          </p:txBody>
        </p:sp>
        <p:sp>
          <p:nvSpPr>
            <p:cNvPr id="248" name="Shape 248"/>
            <p:cNvSpPr/>
            <p:nvPr/>
          </p:nvSpPr>
          <p:spPr>
            <a:xfrm>
              <a:off x="0" y="460375"/>
              <a:ext cx="1990725" cy="3235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r">
                <a:lnSpc>
                  <a:spcPct val="90000"/>
                </a:lnSpc>
                <a:spcBef>
                  <a:spcPts val="900"/>
                </a:spcBef>
                <a:buClr>
                  <a:srgbClr val="FFFFFF"/>
                </a:buClr>
                <a:buFont typeface="Arial"/>
                <a:defRPr sz="1600"/>
              </a:lvl1pPr>
            </a:lstStyle>
            <a:p>
              <a:pPr lvl="0">
                <a:defRPr sz="1800">
                  <a:uFillTx/>
                </a:defRPr>
              </a:pPr>
              <a:r>
                <a:rPr sz="1600">
                  <a:uFill>
                    <a:solidFill/>
                  </a:uFill>
                </a:rPr>
                <a:t>actual length →</a:t>
              </a:r>
            </a:p>
          </p:txBody>
        </p:sp>
        <p:sp>
          <p:nvSpPr>
            <p:cNvPr id="249" name="Shape 249"/>
            <p:cNvSpPr/>
            <p:nvPr/>
          </p:nvSpPr>
          <p:spPr>
            <a:xfrm>
              <a:off x="4679950" y="65087"/>
              <a:ext cx="2698750" cy="3235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spcBef>
                  <a:spcPts val="900"/>
                </a:spcBef>
                <a:buClr>
                  <a:srgbClr val="FFFFFF"/>
                </a:buClr>
                <a:buFont typeface="Arial"/>
                <a:defRPr sz="1600"/>
              </a:lvl1pPr>
            </a:lstStyle>
            <a:p>
              <a:pPr lvl="0">
                <a:defRPr sz="1800">
                  <a:uFillTx/>
                </a:defRPr>
              </a:pPr>
              <a:r>
                <a:rPr sz="1600">
                  <a:uFill>
                    <a:solidFill/>
                  </a:uFill>
                </a:rPr>
                <a:t>← drawing length</a:t>
              </a:r>
            </a:p>
          </p:txBody>
        </p:sp>
        <p:sp>
          <p:nvSpPr>
            <p:cNvPr id="250" name="Shape 250"/>
            <p:cNvSpPr/>
            <p:nvPr/>
          </p:nvSpPr>
          <p:spPr>
            <a:xfrm>
              <a:off x="4679950" y="460375"/>
              <a:ext cx="2387600" cy="3244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nSpc>
                  <a:spcPct val="90000"/>
                </a:lnSpc>
                <a:spcBef>
                  <a:spcPts val="900"/>
                </a:spcBef>
                <a:buClr>
                  <a:srgbClr val="FFFFFF"/>
                </a:buClr>
                <a:buFont typeface="Times New Roman"/>
                <a:defRPr>
                  <a:uFillTx/>
                </a:defRPr>
              </a:pPr>
              <a:r>
                <a:rPr sz="1600">
                  <a:uFill>
                    <a:solidFill/>
                  </a:uFill>
                  <a:latin typeface="Times New Roman"/>
                  <a:ea typeface="Times New Roman"/>
                  <a:cs typeface="Times New Roman"/>
                  <a:sym typeface="Times New Roman"/>
                </a:rPr>
                <a:t>← </a:t>
              </a:r>
              <a:r>
                <a:rPr sz="1600">
                  <a:uFill>
                    <a:solidFill/>
                  </a:uFill>
                </a:rPr>
                <a:t>actual length</a:t>
              </a:r>
            </a:p>
          </p:txBody>
        </p:sp>
      </p:grpSp>
      <p:sp>
        <p:nvSpPr>
          <p:cNvPr id="252" name="Shape 252"/>
          <p:cNvSpPr/>
          <p:nvPr/>
        </p:nvSpPr>
        <p:spPr>
          <a:xfrm>
            <a:off x="5021262" y="4721225"/>
            <a:ext cx="4038601"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1753552" indent="-1368425">
              <a:lnSpc>
                <a:spcPct val="90000"/>
              </a:lnSpc>
              <a:spcBef>
                <a:spcPts val="500"/>
              </a:spcBef>
              <a:buClr>
                <a:srgbClr val="FFFFFF"/>
              </a:buClr>
              <a:buFont typeface="Arial"/>
              <a:tabLst>
                <a:tab pos="1981200" algn="l"/>
                <a:tab pos="2781300" algn="l"/>
              </a:tabLst>
              <a:defRPr sz="2400"/>
            </a:lvl1pPr>
          </a:lstStyle>
          <a:p>
            <a:pPr lvl="0">
              <a:defRPr sz="1800">
                <a:uFillTx/>
              </a:defRPr>
            </a:pPr>
            <a:r>
              <a:rPr sz="2400">
                <a:uFill>
                  <a:solidFill/>
                </a:uFill>
              </a:rPr>
              <a:t>Find the cross products.</a:t>
            </a:r>
          </a:p>
        </p:txBody>
      </p:sp>
      <p:sp>
        <p:nvSpPr>
          <p:cNvPr id="253" name="Shape 253"/>
          <p:cNvSpPr/>
          <p:nvPr/>
        </p:nvSpPr>
        <p:spPr>
          <a:xfrm>
            <a:off x="5021262" y="5199062"/>
            <a:ext cx="4038601" cy="44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1753552" indent="-1368425">
              <a:lnSpc>
                <a:spcPct val="90000"/>
              </a:lnSpc>
              <a:spcBef>
                <a:spcPts val="500"/>
              </a:spcBef>
              <a:buClr>
                <a:srgbClr val="FFFFFF"/>
              </a:buClr>
              <a:buFont typeface="Arial"/>
              <a:tabLst>
                <a:tab pos="1981200" algn="l"/>
                <a:tab pos="2781300" algn="l"/>
              </a:tabLst>
              <a:defRPr sz="2400"/>
            </a:lvl1pPr>
          </a:lstStyle>
          <a:p>
            <a:pPr lvl="0">
              <a:defRPr sz="1800">
                <a:uFillTx/>
              </a:defRPr>
            </a:pPr>
            <a:r>
              <a:rPr sz="2400">
                <a:uFill>
                  <a:solidFill/>
                </a:uFill>
              </a:rPr>
              <a:t>Simplify.</a:t>
            </a:r>
          </a:p>
        </p:txBody>
      </p:sp>
      <p:sp>
        <p:nvSpPr>
          <p:cNvPr id="254" name="Shape 254"/>
          <p:cNvSpPr/>
          <p:nvPr/>
        </p:nvSpPr>
        <p:spPr>
          <a:xfrm>
            <a:off x="2514600" y="5692775"/>
            <a:ext cx="6210301"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1050289">
              <a:lnSpc>
                <a:spcPct val="90000"/>
              </a:lnSpc>
              <a:spcBef>
                <a:spcPts val="1400"/>
              </a:spcBef>
              <a:buClr>
                <a:srgbClr val="000000"/>
              </a:buClr>
              <a:buFont typeface="Arial"/>
              <a:tabLst>
                <a:tab pos="2895600" algn="l"/>
                <a:tab pos="3695700" algn="l"/>
              </a:tabLst>
              <a:defRPr sz="2400"/>
            </a:lvl1pPr>
          </a:lstStyle>
          <a:p>
            <a:pPr lvl="0">
              <a:defRPr sz="1800">
                <a:uFillTx/>
              </a:defRPr>
            </a:pPr>
            <a:r>
              <a:rPr sz="2400">
                <a:uFill>
                  <a:solidFill/>
                </a:uFill>
              </a:rPr>
              <a:t>	Divide each side by 4.</a:t>
            </a:r>
          </a:p>
        </p:txBody>
      </p:sp>
      <p:pic>
        <p:nvPicPr>
          <p:cNvPr id="255" name="6-6-3.png"/>
          <p:cNvPicPr/>
          <p:nvPr/>
        </p:nvPicPr>
        <p:blipFill>
          <a:blip r:embed="rId2">
            <a:extLst/>
          </a:blip>
          <a:srcRect l="0" t="35404" r="0" b="42184"/>
          <a:stretch>
            <a:fillRect/>
          </a:stretch>
        </p:blipFill>
        <p:spPr>
          <a:xfrm>
            <a:off x="2733675" y="4662487"/>
            <a:ext cx="2705100" cy="566738"/>
          </a:xfrm>
          <a:prstGeom prst="rect">
            <a:avLst/>
          </a:prstGeom>
          <a:ln w="12700">
            <a:miter lim="400000"/>
          </a:ln>
        </p:spPr>
      </p:pic>
      <p:pic>
        <p:nvPicPr>
          <p:cNvPr id="256" name="6-6-3.png"/>
          <p:cNvPicPr/>
          <p:nvPr/>
        </p:nvPicPr>
        <p:blipFill>
          <a:blip r:embed="rId2">
            <a:extLst/>
          </a:blip>
          <a:srcRect l="0" t="58003" r="0" b="21846"/>
          <a:stretch>
            <a:fillRect/>
          </a:stretch>
        </p:blipFill>
        <p:spPr>
          <a:xfrm>
            <a:off x="2733675" y="5095875"/>
            <a:ext cx="2705100" cy="509588"/>
          </a:xfrm>
          <a:prstGeom prst="rect">
            <a:avLst/>
          </a:prstGeom>
          <a:ln w="12700">
            <a:miter lim="400000"/>
          </a:ln>
        </p:spPr>
      </p:pic>
      <p:pic>
        <p:nvPicPr>
          <p:cNvPr id="257" name="6-6-3.png"/>
          <p:cNvPicPr/>
          <p:nvPr/>
        </p:nvPicPr>
        <p:blipFill>
          <a:blip r:embed="rId2">
            <a:extLst/>
          </a:blip>
          <a:srcRect l="0" t="84368" r="0" b="0"/>
          <a:stretch>
            <a:fillRect/>
          </a:stretch>
        </p:blipFill>
        <p:spPr>
          <a:xfrm>
            <a:off x="2733675" y="5657850"/>
            <a:ext cx="2705100" cy="395288"/>
          </a:xfrm>
          <a:prstGeom prst="rect">
            <a:avLst/>
          </a:prstGeom>
          <a:ln w="12700">
            <a:miter lim="400000"/>
          </a:ln>
        </p:spPr>
      </p:pic>
      <p:grpSp>
        <p:nvGrpSpPr>
          <p:cNvPr id="260" name="Group 260"/>
          <p:cNvGrpSpPr/>
          <p:nvPr/>
        </p:nvGrpSpPr>
        <p:grpSpPr>
          <a:xfrm>
            <a:off x="533400" y="2787650"/>
            <a:ext cx="8089900" cy="768266"/>
            <a:chOff x="0" y="0"/>
            <a:chExt cx="8089900" cy="768265"/>
          </a:xfrm>
        </p:grpSpPr>
        <p:sp>
          <p:nvSpPr>
            <p:cNvPr id="258" name="Shape 258"/>
            <p:cNvSpPr/>
            <p:nvPr/>
          </p:nvSpPr>
          <p:spPr>
            <a:xfrm>
              <a:off x="0" y="0"/>
              <a:ext cx="8089900" cy="7682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1869439" indent="-1485900">
                <a:lnSpc>
                  <a:spcPct val="90000"/>
                </a:lnSpc>
                <a:spcBef>
                  <a:spcPts val="1400"/>
                </a:spcBef>
                <a:buClr>
                  <a:srgbClr val="FFFFFF"/>
                </a:buClr>
                <a:buFont typeface="Arial"/>
                <a:defRPr>
                  <a:uFillTx/>
                </a:defRPr>
              </a:pPr>
              <a:r>
                <a:rPr b="1" sz="2400">
                  <a:solidFill>
                    <a:srgbClr val="0068AD"/>
                  </a:solidFill>
                  <a:uFill>
                    <a:solidFill>
                      <a:srgbClr val="0068AD"/>
                    </a:solidFill>
                  </a:uFill>
                </a:rPr>
                <a:t>Step 1</a:t>
              </a:r>
              <a:r>
                <a:rPr b="1" sz="2400">
                  <a:uFill>
                    <a:solidFill/>
                  </a:uFill>
                </a:rPr>
                <a:t>	</a:t>
              </a:r>
              <a:r>
                <a:rPr sz="2400">
                  <a:uFill>
                    <a:solidFill/>
                  </a:uFill>
                </a:rPr>
                <a:t>Find the measure of the patio’s length on the drawing. Let </a:t>
              </a:r>
              <a:r>
                <a:rPr i="1" sz="2400">
                  <a:uFill>
                    <a:solidFill/>
                  </a:uFill>
                </a:rPr>
                <a:t>   </a:t>
              </a:r>
              <a:r>
                <a:rPr sz="2400">
                  <a:uFill>
                    <a:solidFill/>
                  </a:uFill>
                </a:rPr>
                <a:t> represent the length.</a:t>
              </a:r>
            </a:p>
          </p:txBody>
        </p:sp>
        <p:pic>
          <p:nvPicPr>
            <p:cNvPr id="259" name="5-1-4redo.png"/>
            <p:cNvPicPr/>
            <p:nvPr/>
          </p:nvPicPr>
          <p:blipFill>
            <a:blip r:embed="rId3">
              <a:extLst/>
            </a:blip>
            <a:srcRect l="51643" t="0" r="29107" b="0"/>
            <a:stretch>
              <a:fillRect/>
            </a:stretch>
          </p:blipFill>
          <p:spPr>
            <a:xfrm>
              <a:off x="3676650" y="355600"/>
              <a:ext cx="195263" cy="330200"/>
            </a:xfrm>
            <a:prstGeom prst="rect">
              <a:avLst/>
            </a:prstGeom>
            <a:ln w="12700" cap="flat">
              <a:noFill/>
              <a:miter lim="400000"/>
            </a:ln>
            <a:effectLst/>
          </p:spPr>
        </p:pic>
      </p:gr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45">
                                            <p:bg/>
                                          </p:spTgt>
                                        </p:tgtEl>
                                        <p:attrNameLst>
                                          <p:attrName>style.visibility</p:attrName>
                                        </p:attrNameLst>
                                      </p:cBhvr>
                                      <p:to>
                                        <p:strVal val="visible"/>
                                      </p:to>
                                    </p:set>
                                    <p:animEffect filter="wipe(left)" transition="in">
                                      <p:cBhvr>
                                        <p:cTn id="7" dur="500"/>
                                        <p:tgtEl>
                                          <p:spTgt spid="245">
                                            <p:bg/>
                                          </p:spTgt>
                                        </p:tgtEl>
                                      </p:cBhvr>
                                    </p:animEffect>
                                  </p:childTnLst>
                                </p:cTn>
                              </p:par>
                              <p:par>
                                <p:cTn id="8" presetClass="entr" presetSubtype="8" presetID="22" grpId="1" fill="hold">
                                  <p:stCondLst>
                                    <p:cond delay="0"/>
                                  </p:stCondLst>
                                  <p:iterate type="el" backwards="0">
                                    <p:tmAbs val="0"/>
                                  </p:iterate>
                                  <p:childTnLst>
                                    <p:set>
                                      <p:cBhvr>
                                        <p:cTn id="9" fill="hold"/>
                                        <p:tgtEl>
                                          <p:spTgt spid="245">
                                            <p:txEl>
                                              <p:pRg st="0" end="0"/>
                                            </p:txEl>
                                          </p:spTgt>
                                        </p:tgtEl>
                                        <p:attrNameLst>
                                          <p:attrName>style.visibility</p:attrName>
                                        </p:attrNameLst>
                                      </p:cBhvr>
                                      <p:to>
                                        <p:strVal val="visible"/>
                                      </p:to>
                                    </p:set>
                                    <p:animEffect filter="wipe(left)" transition="in">
                                      <p:cBhvr>
                                        <p:cTn id="10" dur="500"/>
                                        <p:tgtEl>
                                          <p:spTgt spid="24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260"/>
                                        </p:tgtEl>
                                        <p:attrNameLst>
                                          <p:attrName>style.visibility</p:attrName>
                                        </p:attrNameLst>
                                      </p:cBhvr>
                                      <p:to>
                                        <p:strVal val="visible"/>
                                      </p:to>
                                    </p:set>
                                    <p:animEffect filter="wipe(left)" transition="in">
                                      <p:cBhvr>
                                        <p:cTn id="15" dur="500"/>
                                        <p:tgtEl>
                                          <p:spTgt spid="260"/>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3" fill="hold">
                                  <p:stCondLst>
                                    <p:cond delay="0"/>
                                  </p:stCondLst>
                                  <p:iterate type="el" backwards="0">
                                    <p:tmAbs val="0"/>
                                  </p:iterate>
                                  <p:childTnLst>
                                    <p:set>
                                      <p:cBhvr>
                                        <p:cTn id="19" fill="hold"/>
                                        <p:tgtEl>
                                          <p:spTgt spid="251"/>
                                        </p:tgtEl>
                                        <p:attrNameLst>
                                          <p:attrName>style.visibility</p:attrName>
                                        </p:attrNameLst>
                                      </p:cBhvr>
                                      <p:to>
                                        <p:strVal val="visible"/>
                                      </p:to>
                                    </p:set>
                                    <p:animEffect filter="wipe(left)" transition="in">
                                      <p:cBhvr>
                                        <p:cTn id="20" dur="500"/>
                                        <p:tgtEl>
                                          <p:spTgt spid="251"/>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4" fill="hold">
                                  <p:stCondLst>
                                    <p:cond delay="0"/>
                                  </p:stCondLst>
                                  <p:iterate type="el" backwards="0">
                                    <p:tmAbs val="0"/>
                                  </p:iterate>
                                  <p:childTnLst>
                                    <p:set>
                                      <p:cBhvr>
                                        <p:cTn id="24" fill="hold"/>
                                        <p:tgtEl>
                                          <p:spTgt spid="255"/>
                                        </p:tgtEl>
                                        <p:attrNameLst>
                                          <p:attrName>style.visibility</p:attrName>
                                        </p:attrNameLst>
                                      </p:cBhvr>
                                      <p:to>
                                        <p:strVal val="visible"/>
                                      </p:to>
                                    </p:set>
                                    <p:animEffect filter="wipe(left)" transition="in">
                                      <p:cBhvr>
                                        <p:cTn id="25" dur="500"/>
                                        <p:tgtEl>
                                          <p:spTgt spid="255"/>
                                        </p:tgtEl>
                                      </p:cBhvr>
                                    </p:animEffect>
                                  </p:childTnLst>
                                </p:cTn>
                              </p:par>
                            </p:childTnLst>
                          </p:cTn>
                        </p:par>
                        <p:par>
                          <p:cTn id="26" fill="hold">
                            <p:stCondLst>
                              <p:cond delay="500"/>
                            </p:stCondLst>
                            <p:childTnLst>
                              <p:par>
                                <p:cTn id="27" nodeType="afterEffect" presetClass="entr" presetSubtype="8" presetID="22" grpId="5" fill="hold">
                                  <p:stCondLst>
                                    <p:cond delay="0"/>
                                  </p:stCondLst>
                                  <p:iterate type="el" backwards="0">
                                    <p:tmAbs val="0"/>
                                  </p:iterate>
                                  <p:childTnLst>
                                    <p:set>
                                      <p:cBhvr>
                                        <p:cTn id="28" fill="hold"/>
                                        <p:tgtEl>
                                          <p:spTgt spid="252"/>
                                        </p:tgtEl>
                                        <p:attrNameLst>
                                          <p:attrName>style.visibility</p:attrName>
                                        </p:attrNameLst>
                                      </p:cBhvr>
                                      <p:to>
                                        <p:strVal val="visible"/>
                                      </p:to>
                                    </p:set>
                                    <p:animEffect filter="wipe(left)" transition="in">
                                      <p:cBhvr>
                                        <p:cTn id="29" dur="500"/>
                                        <p:tgtEl>
                                          <p:spTgt spid="252"/>
                                        </p:tgtEl>
                                      </p:cBhvr>
                                    </p:animEffect>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8" presetID="22" grpId="6" fill="hold">
                                  <p:stCondLst>
                                    <p:cond delay="0"/>
                                  </p:stCondLst>
                                  <p:iterate type="el" backwards="0">
                                    <p:tmAbs val="0"/>
                                  </p:iterate>
                                  <p:childTnLst>
                                    <p:set>
                                      <p:cBhvr>
                                        <p:cTn id="33" fill="hold"/>
                                        <p:tgtEl>
                                          <p:spTgt spid="256"/>
                                        </p:tgtEl>
                                        <p:attrNameLst>
                                          <p:attrName>style.visibility</p:attrName>
                                        </p:attrNameLst>
                                      </p:cBhvr>
                                      <p:to>
                                        <p:strVal val="visible"/>
                                      </p:to>
                                    </p:set>
                                    <p:animEffect filter="wipe(left)" transition="in">
                                      <p:cBhvr>
                                        <p:cTn id="34" dur="500"/>
                                        <p:tgtEl>
                                          <p:spTgt spid="256"/>
                                        </p:tgtEl>
                                      </p:cBhvr>
                                    </p:animEffect>
                                  </p:childTnLst>
                                </p:cTn>
                              </p:par>
                            </p:childTnLst>
                          </p:cTn>
                        </p:par>
                        <p:par>
                          <p:cTn id="35" fill="hold">
                            <p:stCondLst>
                              <p:cond delay="500"/>
                            </p:stCondLst>
                            <p:childTnLst>
                              <p:par>
                                <p:cTn id="36" nodeType="afterEffect" presetClass="entr" presetSubtype="8" presetID="22" grpId="7" fill="hold">
                                  <p:stCondLst>
                                    <p:cond delay="0"/>
                                  </p:stCondLst>
                                  <p:iterate type="el" backwards="0">
                                    <p:tmAbs val="0"/>
                                  </p:iterate>
                                  <p:childTnLst>
                                    <p:set>
                                      <p:cBhvr>
                                        <p:cTn id="37" fill="hold"/>
                                        <p:tgtEl>
                                          <p:spTgt spid="253"/>
                                        </p:tgtEl>
                                        <p:attrNameLst>
                                          <p:attrName>style.visibility</p:attrName>
                                        </p:attrNameLst>
                                      </p:cBhvr>
                                      <p:to>
                                        <p:strVal val="visible"/>
                                      </p:to>
                                    </p:set>
                                    <p:animEffect filter="wipe(left)" transition="in">
                                      <p:cBhvr>
                                        <p:cTn id="38" dur="500"/>
                                        <p:tgtEl>
                                          <p:spTgt spid="253"/>
                                        </p:tgtEl>
                                      </p:cBhvr>
                                    </p:animEffect>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8" presetID="22" grpId="8" fill="hold">
                                  <p:stCondLst>
                                    <p:cond delay="0"/>
                                  </p:stCondLst>
                                  <p:iterate type="el" backwards="0">
                                    <p:tmAbs val="0"/>
                                  </p:iterate>
                                  <p:childTnLst>
                                    <p:set>
                                      <p:cBhvr>
                                        <p:cTn id="42" fill="hold"/>
                                        <p:tgtEl>
                                          <p:spTgt spid="257"/>
                                        </p:tgtEl>
                                        <p:attrNameLst>
                                          <p:attrName>style.visibility</p:attrName>
                                        </p:attrNameLst>
                                      </p:cBhvr>
                                      <p:to>
                                        <p:strVal val="visible"/>
                                      </p:to>
                                    </p:set>
                                    <p:animEffect filter="wipe(left)" transition="in">
                                      <p:cBhvr>
                                        <p:cTn id="43" dur="500"/>
                                        <p:tgtEl>
                                          <p:spTgt spid="257"/>
                                        </p:tgtEl>
                                      </p:cBhvr>
                                    </p:animEffect>
                                  </p:childTnLst>
                                </p:cTn>
                              </p:par>
                            </p:childTnLst>
                          </p:cTn>
                        </p:par>
                        <p:par>
                          <p:cTn id="44" fill="hold">
                            <p:stCondLst>
                              <p:cond delay="500"/>
                            </p:stCondLst>
                            <p:childTnLst>
                              <p:par>
                                <p:cTn id="45" nodeType="afterEffect" presetClass="entr" presetSubtype="8" presetID="22" grpId="9" fill="hold">
                                  <p:stCondLst>
                                    <p:cond delay="0"/>
                                  </p:stCondLst>
                                  <p:iterate type="el" backwards="0">
                                    <p:tmAbs val="0"/>
                                  </p:iterate>
                                  <p:childTnLst>
                                    <p:set>
                                      <p:cBhvr>
                                        <p:cTn id="46" fill="hold"/>
                                        <p:tgtEl>
                                          <p:spTgt spid="254"/>
                                        </p:tgtEl>
                                        <p:attrNameLst>
                                          <p:attrName>style.visibility</p:attrName>
                                        </p:attrNameLst>
                                      </p:cBhvr>
                                      <p:to>
                                        <p:strVal val="visible"/>
                                      </p:to>
                                    </p:set>
                                    <p:animEffect filter="wipe(left)" transition="in">
                                      <p:cBhvr>
                                        <p:cTn id="47" dur="5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5" grpId="1"/>
      <p:bldP build="whole" bldLvl="1" animBg="1" rev="0" advAuto="0" spid="256" grpId="6"/>
      <p:bldP build="whole" bldLvl="1" animBg="1" rev="0" advAuto="0" spid="255" grpId="4"/>
      <p:bldP build="whole" bldLvl="1" animBg="1" rev="0" advAuto="0" spid="252" grpId="5"/>
      <p:bldP build="whole" bldLvl="1" animBg="1" rev="0" advAuto="0" spid="253" grpId="7"/>
      <p:bldP build="whole" bldLvl="1" animBg="1" rev="0" advAuto="0" spid="260" grpId="2"/>
      <p:bldP build="whole" bldLvl="1" animBg="1" rev="0" advAuto="0" spid="257" grpId="8"/>
      <p:bldP build="whole" bldLvl="1" animBg="1" rev="0" advAuto="0" spid="254" grpId="9"/>
      <p:bldP build="whole" bldLvl="1" animBg="1" rev="0" advAuto="0" spid="251" grpId="3"/>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62" name="PALG_294alt.png"/>
          <p:cNvPicPr/>
          <p:nvPr/>
        </p:nvPicPr>
        <p:blipFill>
          <a:blip r:embed="rId2">
            <a:extLst/>
          </a:blip>
          <a:stretch>
            <a:fillRect/>
          </a:stretch>
        </p:blipFill>
        <p:spPr>
          <a:xfrm>
            <a:off x="3035300" y="4241800"/>
            <a:ext cx="2038351" cy="814388"/>
          </a:xfrm>
          <a:prstGeom prst="rect">
            <a:avLst/>
          </a:prstGeom>
          <a:ln w="12700">
            <a:miter lim="400000"/>
          </a:ln>
        </p:spPr>
      </p:pic>
      <p:sp>
        <p:nvSpPr>
          <p:cNvPr id="263" name="Shape 263"/>
          <p:cNvSpPr/>
          <p:nvPr>
            <p:ph type="title"/>
          </p:nvPr>
        </p:nvSpPr>
        <p:spPr>
          <a:prstGeom prst="rect">
            <a:avLst/>
          </a:prstGeom>
        </p:spPr>
        <p:txBody>
          <a:bodyPr/>
          <a:lstStyle/>
          <a:p>
            <a:pPr lvl="0">
              <a:defRPr sz="1800">
                <a:uFillTx/>
              </a:defRPr>
            </a:pPr>
            <a:r>
              <a:rPr sz="1200">
                <a:uFill>
                  <a:solidFill/>
                </a:uFill>
              </a:rPr>
              <a:t>Example 3</a:t>
            </a:r>
          </a:p>
        </p:txBody>
      </p:sp>
      <p:sp>
        <p:nvSpPr>
          <p:cNvPr id="264" name="Shape 264"/>
          <p:cNvSpPr/>
          <p:nvPr/>
        </p:nvSpPr>
        <p:spPr>
          <a:xfrm>
            <a:off x="4457700" y="771525"/>
            <a:ext cx="4381500"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Construct a Scale Drawing</a:t>
            </a:r>
          </a:p>
        </p:txBody>
      </p:sp>
      <p:sp>
        <p:nvSpPr>
          <p:cNvPr id="265" name="Shape 265"/>
          <p:cNvSpPr/>
          <p:nvPr/>
        </p:nvSpPr>
        <p:spPr>
          <a:xfrm>
            <a:off x="876300" y="1503362"/>
            <a:ext cx="7721600" cy="44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spcBef>
                <a:spcPts val="500"/>
              </a:spcBef>
              <a:buClr>
                <a:srgbClr val="000000"/>
              </a:buClr>
              <a:buFont typeface="Arial"/>
              <a:defRPr sz="2400"/>
            </a:lvl1pPr>
          </a:lstStyle>
          <a:p>
            <a:pPr lvl="0">
              <a:defRPr sz="1800">
                <a:uFillTx/>
              </a:defRPr>
            </a:pPr>
            <a:r>
              <a:rPr sz="2400">
                <a:uFill>
                  <a:solidFill/>
                </a:uFill>
              </a:rPr>
              <a:t>On the drawing, the length is 2 inches.</a:t>
            </a:r>
          </a:p>
        </p:txBody>
      </p:sp>
      <p:sp>
        <p:nvSpPr>
          <p:cNvPr id="266" name="Shape 266"/>
          <p:cNvSpPr/>
          <p:nvPr/>
        </p:nvSpPr>
        <p:spPr>
          <a:xfrm>
            <a:off x="533400" y="2139950"/>
            <a:ext cx="8089900" cy="774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1697989" indent="-1314450">
              <a:lnSpc>
                <a:spcPct val="90000"/>
              </a:lnSpc>
              <a:spcBef>
                <a:spcPts val="500"/>
              </a:spcBef>
              <a:buClr>
                <a:srgbClr val="0068AD"/>
              </a:buClr>
              <a:buFont typeface="Arial"/>
              <a:defRPr>
                <a:uFillTx/>
              </a:defRPr>
            </a:pPr>
            <a:r>
              <a:rPr b="1" sz="2400">
                <a:solidFill>
                  <a:srgbClr val="0068AD"/>
                </a:solidFill>
                <a:uFill>
                  <a:solidFill>
                    <a:srgbClr val="0068AD"/>
                  </a:solidFill>
                </a:uFill>
              </a:rPr>
              <a:t>Step 2</a:t>
            </a:r>
            <a:r>
              <a:rPr sz="2400">
                <a:uFill>
                  <a:solidFill/>
                </a:uFill>
              </a:rPr>
              <a:t>	Find the measure of the patio’s width on the drawing. Let </a:t>
            </a:r>
            <a:r>
              <a:rPr i="1" sz="2400">
                <a:uFill>
                  <a:solidFill/>
                </a:uFill>
              </a:rPr>
              <a:t>w</a:t>
            </a:r>
            <a:r>
              <a:rPr sz="2400">
                <a:uFill>
                  <a:solidFill/>
                </a:uFill>
              </a:rPr>
              <a:t> represent the width.</a:t>
            </a:r>
          </a:p>
        </p:txBody>
      </p:sp>
      <p:pic>
        <p:nvPicPr>
          <p:cNvPr id="267" name="palg_294.png"/>
          <p:cNvPicPr/>
          <p:nvPr/>
        </p:nvPicPr>
        <p:blipFill>
          <a:blip r:embed="rId3">
            <a:extLst/>
          </a:blip>
          <a:srcRect l="0" t="85021" r="0" b="0"/>
          <a:stretch>
            <a:fillRect/>
          </a:stretch>
        </p:blipFill>
        <p:spPr>
          <a:xfrm>
            <a:off x="2892425" y="4848225"/>
            <a:ext cx="2724150" cy="369888"/>
          </a:xfrm>
          <a:prstGeom prst="rect">
            <a:avLst/>
          </a:prstGeom>
          <a:ln w="12700">
            <a:miter lim="400000"/>
          </a:ln>
        </p:spPr>
      </p:pic>
      <p:grpSp>
        <p:nvGrpSpPr>
          <p:cNvPr id="273" name="Group 273"/>
          <p:cNvGrpSpPr/>
          <p:nvPr/>
        </p:nvGrpSpPr>
        <p:grpSpPr>
          <a:xfrm>
            <a:off x="971550" y="3122612"/>
            <a:ext cx="7378700" cy="811213"/>
            <a:chOff x="0" y="0"/>
            <a:chExt cx="7378700" cy="811212"/>
          </a:xfrm>
        </p:grpSpPr>
        <p:sp>
          <p:nvSpPr>
            <p:cNvPr id="268" name="Shape 268"/>
            <p:cNvSpPr/>
            <p:nvPr/>
          </p:nvSpPr>
          <p:spPr>
            <a:xfrm>
              <a:off x="0" y="30162"/>
              <a:ext cx="1990725" cy="3235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r">
                <a:lnSpc>
                  <a:spcPct val="90000"/>
                </a:lnSpc>
                <a:spcBef>
                  <a:spcPts val="900"/>
                </a:spcBef>
                <a:buClr>
                  <a:srgbClr val="FFFFFF"/>
                </a:buClr>
                <a:buFont typeface="Arial"/>
                <a:defRPr sz="1600"/>
              </a:lvl1pPr>
            </a:lstStyle>
            <a:p>
              <a:pPr lvl="0">
                <a:defRPr sz="1800">
                  <a:uFillTx/>
                </a:defRPr>
              </a:pPr>
              <a:r>
                <a:rPr sz="1600">
                  <a:uFill>
                    <a:solidFill/>
                  </a:uFill>
                </a:rPr>
                <a:t>drawing length →</a:t>
              </a:r>
            </a:p>
          </p:txBody>
        </p:sp>
        <p:sp>
          <p:nvSpPr>
            <p:cNvPr id="269" name="Shape 269"/>
            <p:cNvSpPr/>
            <p:nvPr/>
          </p:nvSpPr>
          <p:spPr>
            <a:xfrm>
              <a:off x="0" y="425450"/>
              <a:ext cx="1990725" cy="3235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r">
                <a:lnSpc>
                  <a:spcPct val="90000"/>
                </a:lnSpc>
                <a:spcBef>
                  <a:spcPts val="900"/>
                </a:spcBef>
                <a:buClr>
                  <a:srgbClr val="FFFFFF"/>
                </a:buClr>
                <a:buFont typeface="Arial"/>
                <a:defRPr sz="1600"/>
              </a:lvl1pPr>
            </a:lstStyle>
            <a:p>
              <a:pPr lvl="0">
                <a:defRPr sz="1800">
                  <a:uFillTx/>
                </a:defRPr>
              </a:pPr>
              <a:r>
                <a:rPr sz="1600">
                  <a:uFill>
                    <a:solidFill/>
                  </a:uFill>
                </a:rPr>
                <a:t>actual length →</a:t>
              </a:r>
            </a:p>
          </p:txBody>
        </p:sp>
        <p:sp>
          <p:nvSpPr>
            <p:cNvPr id="270" name="Shape 270"/>
            <p:cNvSpPr/>
            <p:nvPr/>
          </p:nvSpPr>
          <p:spPr>
            <a:xfrm>
              <a:off x="4679950" y="30162"/>
              <a:ext cx="2698750" cy="3235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spcBef>
                  <a:spcPts val="900"/>
                </a:spcBef>
                <a:buClr>
                  <a:srgbClr val="FFFFFF"/>
                </a:buClr>
                <a:buFont typeface="Arial"/>
                <a:defRPr sz="1600"/>
              </a:lvl1pPr>
            </a:lstStyle>
            <a:p>
              <a:pPr lvl="0">
                <a:defRPr sz="1800">
                  <a:uFillTx/>
                </a:defRPr>
              </a:pPr>
              <a:r>
                <a:rPr sz="1600">
                  <a:uFill>
                    <a:solidFill/>
                  </a:uFill>
                </a:rPr>
                <a:t>← drawing length</a:t>
              </a:r>
            </a:p>
          </p:txBody>
        </p:sp>
        <p:sp>
          <p:nvSpPr>
            <p:cNvPr id="271" name="Shape 271"/>
            <p:cNvSpPr/>
            <p:nvPr/>
          </p:nvSpPr>
          <p:spPr>
            <a:xfrm>
              <a:off x="4679950" y="425450"/>
              <a:ext cx="2387600" cy="3244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nSpc>
                  <a:spcPct val="90000"/>
                </a:lnSpc>
                <a:spcBef>
                  <a:spcPts val="900"/>
                </a:spcBef>
                <a:buClr>
                  <a:srgbClr val="FFFFFF"/>
                </a:buClr>
                <a:buFont typeface="Times New Roman"/>
                <a:defRPr>
                  <a:uFillTx/>
                </a:defRPr>
              </a:pPr>
              <a:r>
                <a:rPr sz="1600">
                  <a:uFill>
                    <a:solidFill/>
                  </a:uFill>
                  <a:latin typeface="Times New Roman"/>
                  <a:ea typeface="Times New Roman"/>
                  <a:cs typeface="Times New Roman"/>
                  <a:sym typeface="Times New Roman"/>
                </a:rPr>
                <a:t>← </a:t>
              </a:r>
              <a:r>
                <a:rPr sz="1600">
                  <a:uFill>
                    <a:solidFill/>
                  </a:uFill>
                </a:rPr>
                <a:t>actual length</a:t>
              </a:r>
            </a:p>
          </p:txBody>
        </p:sp>
        <p:pic>
          <p:nvPicPr>
            <p:cNvPr id="272" name="palg_294.png"/>
            <p:cNvPicPr/>
            <p:nvPr/>
          </p:nvPicPr>
          <p:blipFill>
            <a:blip r:embed="rId3">
              <a:extLst/>
            </a:blip>
            <a:srcRect l="0" t="0" r="0" b="67211"/>
            <a:stretch>
              <a:fillRect/>
            </a:stretch>
          </p:blipFill>
          <p:spPr>
            <a:xfrm>
              <a:off x="1943100" y="0"/>
              <a:ext cx="2724150" cy="811213"/>
            </a:xfrm>
            <a:prstGeom prst="rect">
              <a:avLst/>
            </a:prstGeom>
            <a:ln w="12700" cap="flat">
              <a:noFill/>
              <a:miter lim="400000"/>
            </a:ln>
            <a:effectLst/>
          </p:spPr>
        </p:pic>
      </p:grpSp>
      <p:sp>
        <p:nvSpPr>
          <p:cNvPr id="274" name="Shape 274"/>
          <p:cNvSpPr/>
          <p:nvPr/>
        </p:nvSpPr>
        <p:spPr>
          <a:xfrm>
            <a:off x="5040312" y="4232275"/>
            <a:ext cx="3860801"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1753552" indent="-1368425">
              <a:lnSpc>
                <a:spcPct val="90000"/>
              </a:lnSpc>
              <a:spcBef>
                <a:spcPts val="500"/>
              </a:spcBef>
              <a:buClr>
                <a:srgbClr val="FFFFFF"/>
              </a:buClr>
              <a:buFont typeface="Arial"/>
              <a:tabLst>
                <a:tab pos="1981200" algn="l"/>
                <a:tab pos="2781300" algn="l"/>
              </a:tabLst>
              <a:defRPr sz="2400"/>
            </a:lvl1pPr>
          </a:lstStyle>
          <a:p>
            <a:pPr lvl="0">
              <a:defRPr sz="1800">
                <a:uFillTx/>
              </a:defRPr>
            </a:pPr>
            <a:r>
              <a:rPr sz="2400">
                <a:uFill>
                  <a:solidFill/>
                </a:uFill>
              </a:rPr>
              <a:t>Find the cross products.</a:t>
            </a:r>
          </a:p>
        </p:txBody>
      </p:sp>
      <p:sp>
        <p:nvSpPr>
          <p:cNvPr id="275" name="Shape 275"/>
          <p:cNvSpPr/>
          <p:nvPr/>
        </p:nvSpPr>
        <p:spPr>
          <a:xfrm>
            <a:off x="5040312" y="4879975"/>
            <a:ext cx="3860801"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1753552" indent="-1368425">
              <a:lnSpc>
                <a:spcPct val="90000"/>
              </a:lnSpc>
              <a:spcBef>
                <a:spcPts val="500"/>
              </a:spcBef>
              <a:buClr>
                <a:srgbClr val="FFFFFF"/>
              </a:buClr>
              <a:buFont typeface="Arial"/>
              <a:tabLst>
                <a:tab pos="1981200" algn="l"/>
                <a:tab pos="2781300" algn="l"/>
              </a:tabLst>
              <a:defRPr sz="2400"/>
            </a:lvl1pPr>
          </a:lstStyle>
          <a:p>
            <a:pPr lvl="0">
              <a:defRPr sz="1800">
                <a:uFillTx/>
              </a:defRPr>
            </a:pPr>
            <a:r>
              <a:rPr sz="2400">
                <a:uFill>
                  <a:solidFill/>
                </a:uFill>
              </a:rPr>
              <a:t>Simplify.</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65">
                                            <p:bg/>
                                          </p:spTgt>
                                        </p:tgtEl>
                                        <p:attrNameLst>
                                          <p:attrName>style.visibility</p:attrName>
                                        </p:attrNameLst>
                                      </p:cBhvr>
                                      <p:to>
                                        <p:strVal val="visible"/>
                                      </p:to>
                                    </p:set>
                                    <p:animEffect filter="wipe(left)" transition="in">
                                      <p:cBhvr>
                                        <p:cTn id="7" dur="500"/>
                                        <p:tgtEl>
                                          <p:spTgt spid="265">
                                            <p:bg/>
                                          </p:spTgt>
                                        </p:tgtEl>
                                      </p:cBhvr>
                                    </p:animEffect>
                                  </p:childTnLst>
                                </p:cTn>
                              </p:par>
                              <p:par>
                                <p:cTn id="8" presetClass="entr" presetSubtype="8" presetID="22" grpId="1" fill="hold">
                                  <p:stCondLst>
                                    <p:cond delay="0"/>
                                  </p:stCondLst>
                                  <p:iterate type="el" backwards="0">
                                    <p:tmAbs val="0"/>
                                  </p:iterate>
                                  <p:childTnLst>
                                    <p:set>
                                      <p:cBhvr>
                                        <p:cTn id="9" fill="hold"/>
                                        <p:tgtEl>
                                          <p:spTgt spid="265">
                                            <p:txEl>
                                              <p:pRg st="0" end="0"/>
                                            </p:txEl>
                                          </p:spTgt>
                                        </p:tgtEl>
                                        <p:attrNameLst>
                                          <p:attrName>style.visibility</p:attrName>
                                        </p:attrNameLst>
                                      </p:cBhvr>
                                      <p:to>
                                        <p:strVal val="visible"/>
                                      </p:to>
                                    </p:set>
                                    <p:animEffect filter="wipe(left)" transition="in">
                                      <p:cBhvr>
                                        <p:cTn id="10" dur="500"/>
                                        <p:tgtEl>
                                          <p:spTgt spid="26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266">
                                            <p:bg/>
                                          </p:spTgt>
                                        </p:tgtEl>
                                        <p:attrNameLst>
                                          <p:attrName>style.visibility</p:attrName>
                                        </p:attrNameLst>
                                      </p:cBhvr>
                                      <p:to>
                                        <p:strVal val="visible"/>
                                      </p:to>
                                    </p:set>
                                    <p:animEffect filter="wipe(left)" transition="in">
                                      <p:cBhvr>
                                        <p:cTn id="15" dur="500"/>
                                        <p:tgtEl>
                                          <p:spTgt spid="266">
                                            <p:bg/>
                                          </p:spTgt>
                                        </p:tgtEl>
                                      </p:cBhvr>
                                    </p:animEffect>
                                  </p:childTnLst>
                                </p:cTn>
                              </p:par>
                              <p:par>
                                <p:cTn id="16" presetClass="entr" presetSubtype="8" presetID="22" grpId="2" fill="hold">
                                  <p:stCondLst>
                                    <p:cond delay="0"/>
                                  </p:stCondLst>
                                  <p:iterate type="el" backwards="0">
                                    <p:tmAbs val="0"/>
                                  </p:iterate>
                                  <p:childTnLst>
                                    <p:set>
                                      <p:cBhvr>
                                        <p:cTn id="17" fill="hold"/>
                                        <p:tgtEl>
                                          <p:spTgt spid="266">
                                            <p:txEl>
                                              <p:pRg st="0" end="0"/>
                                            </p:txEl>
                                          </p:spTgt>
                                        </p:tgtEl>
                                        <p:attrNameLst>
                                          <p:attrName>style.visibility</p:attrName>
                                        </p:attrNameLst>
                                      </p:cBhvr>
                                      <p:to>
                                        <p:strVal val="visible"/>
                                      </p:to>
                                    </p:set>
                                    <p:animEffect filter="wipe(left)" transition="in">
                                      <p:cBhvr>
                                        <p:cTn id="18" dur="500"/>
                                        <p:tgtEl>
                                          <p:spTgt spid="26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2" grpId="3" fill="hold">
                                  <p:stCondLst>
                                    <p:cond delay="0"/>
                                  </p:stCondLst>
                                  <p:iterate type="el" backwards="0">
                                    <p:tmAbs val="0"/>
                                  </p:iterate>
                                  <p:childTnLst>
                                    <p:set>
                                      <p:cBhvr>
                                        <p:cTn id="22" fill="hold"/>
                                        <p:tgtEl>
                                          <p:spTgt spid="273"/>
                                        </p:tgtEl>
                                        <p:attrNameLst>
                                          <p:attrName>style.visibility</p:attrName>
                                        </p:attrNameLst>
                                      </p:cBhvr>
                                      <p:to>
                                        <p:strVal val="visible"/>
                                      </p:to>
                                    </p:set>
                                    <p:animEffect filter="wipe(left)" transition="in">
                                      <p:cBhvr>
                                        <p:cTn id="23" dur="500"/>
                                        <p:tgtEl>
                                          <p:spTgt spid="273"/>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8" presetID="22" grpId="4" fill="hold">
                                  <p:stCondLst>
                                    <p:cond delay="0"/>
                                  </p:stCondLst>
                                  <p:iterate type="el" backwards="0">
                                    <p:tmAbs val="0"/>
                                  </p:iterate>
                                  <p:childTnLst>
                                    <p:set>
                                      <p:cBhvr>
                                        <p:cTn id="27" fill="hold"/>
                                        <p:tgtEl>
                                          <p:spTgt spid="262"/>
                                        </p:tgtEl>
                                        <p:attrNameLst>
                                          <p:attrName>style.visibility</p:attrName>
                                        </p:attrNameLst>
                                      </p:cBhvr>
                                      <p:to>
                                        <p:strVal val="visible"/>
                                      </p:to>
                                    </p:set>
                                    <p:animEffect filter="wipe(left)" transition="in">
                                      <p:cBhvr>
                                        <p:cTn id="28" dur="500"/>
                                        <p:tgtEl>
                                          <p:spTgt spid="262"/>
                                        </p:tgtEl>
                                      </p:cBhvr>
                                    </p:animEffect>
                                  </p:childTnLst>
                                </p:cTn>
                              </p:par>
                            </p:childTnLst>
                          </p:cTn>
                        </p:par>
                        <p:par>
                          <p:cTn id="29" fill="hold">
                            <p:stCondLst>
                              <p:cond delay="500"/>
                            </p:stCondLst>
                            <p:childTnLst>
                              <p:par>
                                <p:cTn id="30" nodeType="afterEffect" presetClass="entr" presetSubtype="8" presetID="22" grpId="5" fill="hold">
                                  <p:stCondLst>
                                    <p:cond delay="0"/>
                                  </p:stCondLst>
                                  <p:iterate type="el" backwards="0">
                                    <p:tmAbs val="0"/>
                                  </p:iterate>
                                  <p:childTnLst>
                                    <p:set>
                                      <p:cBhvr>
                                        <p:cTn id="31" fill="hold"/>
                                        <p:tgtEl>
                                          <p:spTgt spid="274"/>
                                        </p:tgtEl>
                                        <p:attrNameLst>
                                          <p:attrName>style.visibility</p:attrName>
                                        </p:attrNameLst>
                                      </p:cBhvr>
                                      <p:to>
                                        <p:strVal val="visible"/>
                                      </p:to>
                                    </p:set>
                                    <p:animEffect filter="wipe(left)" transition="in">
                                      <p:cBhvr>
                                        <p:cTn id="32" dur="500"/>
                                        <p:tgtEl>
                                          <p:spTgt spid="274"/>
                                        </p:tgtEl>
                                      </p:cBhvr>
                                    </p:animEffec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8" presetID="22" grpId="6" fill="hold">
                                  <p:stCondLst>
                                    <p:cond delay="0"/>
                                  </p:stCondLst>
                                  <p:iterate type="el" backwards="0">
                                    <p:tmAbs val="0"/>
                                  </p:iterate>
                                  <p:childTnLst>
                                    <p:set>
                                      <p:cBhvr>
                                        <p:cTn id="36" fill="hold"/>
                                        <p:tgtEl>
                                          <p:spTgt spid="267"/>
                                        </p:tgtEl>
                                        <p:attrNameLst>
                                          <p:attrName>style.visibility</p:attrName>
                                        </p:attrNameLst>
                                      </p:cBhvr>
                                      <p:to>
                                        <p:strVal val="visible"/>
                                      </p:to>
                                    </p:set>
                                    <p:animEffect filter="wipe(left)" transition="in">
                                      <p:cBhvr>
                                        <p:cTn id="37" dur="500"/>
                                        <p:tgtEl>
                                          <p:spTgt spid="267"/>
                                        </p:tgtEl>
                                      </p:cBhvr>
                                    </p:animEffect>
                                  </p:childTnLst>
                                </p:cTn>
                              </p:par>
                            </p:childTnLst>
                          </p:cTn>
                        </p:par>
                        <p:par>
                          <p:cTn id="38" fill="hold">
                            <p:stCondLst>
                              <p:cond delay="500"/>
                            </p:stCondLst>
                            <p:childTnLst>
                              <p:par>
                                <p:cTn id="39" nodeType="afterEffect" presetClass="entr" presetSubtype="8" presetID="22" grpId="7" fill="hold">
                                  <p:stCondLst>
                                    <p:cond delay="0"/>
                                  </p:stCondLst>
                                  <p:iterate type="el" backwards="0">
                                    <p:tmAbs val="0"/>
                                  </p:iterate>
                                  <p:childTnLst>
                                    <p:set>
                                      <p:cBhvr>
                                        <p:cTn id="40" fill="hold"/>
                                        <p:tgtEl>
                                          <p:spTgt spid="275"/>
                                        </p:tgtEl>
                                        <p:attrNameLst>
                                          <p:attrName>style.visibility</p:attrName>
                                        </p:attrNameLst>
                                      </p:cBhvr>
                                      <p:to>
                                        <p:strVal val="visible"/>
                                      </p:to>
                                    </p:set>
                                    <p:animEffect filter="wipe(left)" transition="in">
                                      <p:cBhvr>
                                        <p:cTn id="41" dur="500"/>
                                        <p:tgtEl>
                                          <p:spTgt spid="2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7" grpId="6"/>
      <p:bldP build="p" bldLvl="5" animBg="1" rev="0" advAuto="0" spid="266" grpId="2"/>
      <p:bldP build="whole" bldLvl="1" animBg="1" rev="0" advAuto="0" spid="273" grpId="3"/>
      <p:bldP build="whole" bldLvl="1" animBg="1" rev="0" advAuto="0" spid="274" grpId="5"/>
      <p:bldP build="whole" bldLvl="1" animBg="1" rev="0" advAuto="0" spid="275" grpId="7"/>
      <p:bldP build="whole" bldLvl="1" animBg="1" rev="0" advAuto="0" spid="262" grpId="4"/>
      <p:bldP build="p" bldLvl="5" animBg="1" rev="0" advAuto="0" spid="265"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Shape 111"/>
          <p:cNvSpPr/>
          <p:nvPr>
            <p:ph type="title"/>
          </p:nvPr>
        </p:nvSpPr>
        <p:spPr>
          <a:prstGeom prst="rect">
            <a:avLst/>
          </a:prstGeom>
        </p:spPr>
        <p:txBody>
          <a:bodyPr/>
          <a:lstStyle/>
          <a:p>
            <a:pPr lvl="0">
              <a:defRPr sz="1800">
                <a:uFillTx/>
              </a:defRPr>
            </a:pPr>
            <a:r>
              <a:rPr sz="1200">
                <a:uFill>
                  <a:solidFill/>
                </a:uFill>
              </a:rPr>
              <a:t>Lesson Menu</a:t>
            </a:r>
          </a:p>
        </p:txBody>
      </p:sp>
      <p:sp>
        <p:nvSpPr>
          <p:cNvPr id="112" name="Shape 112"/>
          <p:cNvSpPr/>
          <p:nvPr/>
        </p:nvSpPr>
        <p:spPr>
          <a:xfrm>
            <a:off x="1066800" y="1855787"/>
            <a:ext cx="7594600" cy="3378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500"/>
              </a:spcBef>
              <a:buClr>
                <a:srgbClr val="E9332C"/>
              </a:buClr>
              <a:buFont typeface="Arial"/>
              <a:defRPr>
                <a:uFillTx/>
              </a:defRPr>
            </a:pPr>
            <a:r>
              <a:rPr b="1" sz="2400">
                <a:solidFill>
                  <a:srgbClr val="E9321E"/>
                </a:solidFill>
                <a:uFill>
                  <a:solidFill>
                    <a:srgbClr val="E9321E"/>
                  </a:solidFill>
                </a:uFill>
                <a:hlinkClick r:id="" invalidUrl="" action="ppaction://hlinkshowjump?jump=nextslide" tgtFrame="" tooltip="" history="1" highlightClick="0" endSnd="0"/>
              </a:rPr>
              <a:t>Five-Minute Check (over Lesson 6–5)</a:t>
            </a:r>
            <a:endParaRPr>
              <a:uFill>
                <a:solidFill/>
              </a:uFill>
            </a:endParaRPr>
          </a:p>
          <a:p>
            <a:pPr lvl="0">
              <a:lnSpc>
                <a:spcPct val="90000"/>
              </a:lnSpc>
              <a:spcBef>
                <a:spcPts val="500"/>
              </a:spcBef>
              <a:buClr>
                <a:srgbClr val="000000"/>
              </a:buClr>
              <a:buFont typeface="Arial"/>
              <a:defRPr>
                <a:uFillTx/>
              </a:defRPr>
            </a:pPr>
            <a:r>
              <a:rPr b="1" sz="2400">
                <a:solidFill>
                  <a:srgbClr val="E9321E"/>
                </a:solidFill>
                <a:uFill>
                  <a:solidFill>
                    <a:srgbClr val="E9321E"/>
                  </a:solidFill>
                </a:uFill>
                <a:hlinkClick r:id="rId2" invalidUrl="" action="ppaction://hlinksldjump" tgtFrame="" tooltip="" history="1" highlightClick="0" endSnd="0"/>
              </a:rPr>
              <a:t>Then/Now</a:t>
            </a:r>
            <a:endParaRPr>
              <a:uFill>
                <a:solidFill/>
              </a:uFill>
            </a:endParaRPr>
          </a:p>
          <a:p>
            <a:pPr lvl="0">
              <a:lnSpc>
                <a:spcPct val="90000"/>
              </a:lnSpc>
              <a:spcBef>
                <a:spcPts val="500"/>
              </a:spcBef>
              <a:buClr>
                <a:srgbClr val="E9332C"/>
              </a:buClr>
              <a:buFont typeface="Arial"/>
              <a:defRPr>
                <a:uFillTx/>
              </a:defRPr>
            </a:pPr>
            <a:r>
              <a:rPr b="1" sz="2400">
                <a:solidFill>
                  <a:srgbClr val="E9321E"/>
                </a:solidFill>
                <a:uFill>
                  <a:solidFill>
                    <a:srgbClr val="E9321E"/>
                  </a:solidFill>
                </a:uFill>
                <a:hlinkClick r:id="rId3" invalidUrl="" action="ppaction://hlinksldjump" tgtFrame="" tooltip="" history="1" highlightClick="0" endSnd="0"/>
              </a:rPr>
              <a:t>New Vocabulary</a:t>
            </a:r>
            <a:endParaRPr>
              <a:uFill>
                <a:solidFill/>
              </a:uFill>
            </a:endParaRPr>
          </a:p>
          <a:p>
            <a:pPr lvl="0">
              <a:lnSpc>
                <a:spcPct val="90000"/>
              </a:lnSpc>
              <a:spcBef>
                <a:spcPts val="500"/>
              </a:spcBef>
              <a:buClr>
                <a:srgbClr val="E9332C"/>
              </a:buClr>
              <a:buFont typeface="Arial"/>
              <a:defRPr>
                <a:uFillTx/>
              </a:defRPr>
            </a:pPr>
            <a:r>
              <a:rPr b="1" sz="2400">
                <a:solidFill>
                  <a:srgbClr val="E9321E"/>
                </a:solidFill>
                <a:uFill>
                  <a:solidFill>
                    <a:srgbClr val="E9321E"/>
                  </a:solidFill>
                </a:uFill>
                <a:hlinkClick r:id="rId4" invalidUrl="" action="ppaction://hlinksldjump" tgtFrame="" tooltip="" history="1" highlightClick="0" endSnd="0"/>
              </a:rPr>
              <a:t>Example 1:  Real-World Example: Determine the</a:t>
            </a:r>
            <a:r>
              <a:rPr b="1" sz="2400">
                <a:solidFill>
                  <a:srgbClr val="E9332C"/>
                </a:solidFill>
                <a:uFill>
                  <a:solidFill>
                    <a:srgbClr val="E9332C"/>
                  </a:solidFill>
                </a:uFill>
              </a:rPr>
              <a:t> 			</a:t>
            </a:r>
            <a:r>
              <a:rPr b="1" sz="2400">
                <a:solidFill>
                  <a:srgbClr val="E9321E"/>
                </a:solidFill>
                <a:uFill>
                  <a:solidFill>
                    <a:srgbClr val="E9321E"/>
                  </a:solidFill>
                </a:uFill>
                <a:hlinkClick r:id="rId4" invalidUrl="" action="ppaction://hlinksldjump" tgtFrame="" tooltip="" history="1" highlightClick="0" endSnd="0"/>
              </a:rPr>
              <a:t>Scale</a:t>
            </a:r>
            <a:endParaRPr>
              <a:uFill>
                <a:solidFill/>
              </a:uFill>
            </a:endParaRPr>
          </a:p>
          <a:p>
            <a:pPr lvl="0">
              <a:lnSpc>
                <a:spcPct val="90000"/>
              </a:lnSpc>
              <a:spcBef>
                <a:spcPts val="500"/>
              </a:spcBef>
              <a:buClr>
                <a:srgbClr val="E9332C"/>
              </a:buClr>
              <a:buFont typeface="Arial"/>
              <a:defRPr>
                <a:uFillTx/>
              </a:defRPr>
            </a:pPr>
            <a:r>
              <a:rPr b="1" sz="2400">
                <a:solidFill>
                  <a:srgbClr val="E9321E"/>
                </a:solidFill>
                <a:uFill>
                  <a:solidFill>
                    <a:srgbClr val="E9321E"/>
                  </a:solidFill>
                </a:uFill>
                <a:hlinkClick r:id="rId5" invalidUrl="" action="ppaction://hlinksldjump" tgtFrame="" tooltip="" history="1" highlightClick="0" endSnd="0"/>
              </a:rPr>
              <a:t>Example 2:  Real-World Example: Find Actual</a:t>
            </a:r>
            <a:r>
              <a:rPr b="1" sz="2400">
                <a:solidFill>
                  <a:srgbClr val="E9332C"/>
                </a:solidFill>
                <a:uFill>
                  <a:solidFill>
                    <a:srgbClr val="E9332C"/>
                  </a:solidFill>
                </a:uFill>
              </a:rPr>
              <a:t> 			</a:t>
            </a:r>
            <a:r>
              <a:rPr b="1" sz="2400">
                <a:solidFill>
                  <a:srgbClr val="E9321E"/>
                </a:solidFill>
                <a:uFill>
                  <a:solidFill>
                    <a:srgbClr val="E9321E"/>
                  </a:solidFill>
                </a:uFill>
                <a:hlinkClick r:id="rId5" invalidUrl="" action="ppaction://hlinksldjump" tgtFrame="" tooltip="" history="1" highlightClick="0" endSnd="0"/>
              </a:rPr>
              <a:t>Measurements</a:t>
            </a:r>
            <a:endParaRPr>
              <a:uFill>
                <a:solidFill/>
              </a:uFill>
            </a:endParaRPr>
          </a:p>
          <a:p>
            <a:pPr lvl="0">
              <a:lnSpc>
                <a:spcPct val="90000"/>
              </a:lnSpc>
              <a:spcBef>
                <a:spcPts val="500"/>
              </a:spcBef>
              <a:buClr>
                <a:srgbClr val="E9332C"/>
              </a:buClr>
              <a:buFont typeface="Arial"/>
              <a:defRPr>
                <a:uFillTx/>
              </a:defRPr>
            </a:pPr>
            <a:r>
              <a:rPr b="1" sz="2400">
                <a:solidFill>
                  <a:srgbClr val="E9321E"/>
                </a:solidFill>
                <a:uFill>
                  <a:solidFill>
                    <a:srgbClr val="E9321E"/>
                  </a:solidFill>
                </a:uFill>
                <a:hlinkClick r:id="rId6" invalidUrl="" action="ppaction://hlinksldjump" tgtFrame="" tooltip="" history="1" highlightClick="0" endSnd="0"/>
              </a:rPr>
              <a:t>Example 3:  Real-World Example: Construct a</a:t>
            </a:r>
            <a:r>
              <a:rPr b="1" sz="2400">
                <a:solidFill>
                  <a:srgbClr val="E9332C"/>
                </a:solidFill>
                <a:uFill>
                  <a:solidFill>
                    <a:srgbClr val="E9332C"/>
                  </a:solidFill>
                </a:uFill>
              </a:rPr>
              <a:t> 			</a:t>
            </a:r>
            <a:r>
              <a:rPr b="1" sz="2400">
                <a:solidFill>
                  <a:srgbClr val="E9321E"/>
                </a:solidFill>
                <a:uFill>
                  <a:solidFill>
                    <a:srgbClr val="E9321E"/>
                  </a:solidFill>
                </a:uFill>
                <a:hlinkClick r:id="rId6" invalidUrl="" action="ppaction://hlinksldjump" tgtFrame="" tooltip="" history="1" highlightClick="0" endSnd="0"/>
              </a:rPr>
              <a:t>Scale Drawing</a:t>
            </a:r>
          </a:p>
        </p:txBody>
      </p:sp>
    </p:spTree>
  </p:cSld>
  <p:clrMapOvr>
    <a:masterClrMapping/>
  </p:clrMapOvr>
  <p:transition spd="fast" advClick="1">
    <p:dissolve/>
  </p:transition>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7" name="Shape 277"/>
          <p:cNvSpPr/>
          <p:nvPr>
            <p:ph type="title"/>
          </p:nvPr>
        </p:nvSpPr>
        <p:spPr>
          <a:prstGeom prst="rect">
            <a:avLst/>
          </a:prstGeom>
        </p:spPr>
        <p:txBody>
          <a:bodyPr/>
          <a:lstStyle/>
          <a:p>
            <a:pPr lvl="0">
              <a:defRPr sz="1800">
                <a:uFillTx/>
              </a:defRPr>
            </a:pPr>
            <a:r>
              <a:rPr sz="1200">
                <a:uFill>
                  <a:solidFill/>
                </a:uFill>
              </a:rPr>
              <a:t>Example 3</a:t>
            </a:r>
          </a:p>
        </p:txBody>
      </p:sp>
      <p:sp>
        <p:nvSpPr>
          <p:cNvPr id="278" name="Shape 278"/>
          <p:cNvSpPr/>
          <p:nvPr/>
        </p:nvSpPr>
        <p:spPr>
          <a:xfrm>
            <a:off x="4457700" y="771525"/>
            <a:ext cx="4381500"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Construct a Scale Drawing</a:t>
            </a:r>
          </a:p>
        </p:txBody>
      </p:sp>
      <p:pic>
        <p:nvPicPr>
          <p:cNvPr id="279" name="PALG_296.png"/>
          <p:cNvPicPr/>
          <p:nvPr/>
        </p:nvPicPr>
        <p:blipFill>
          <a:blip r:embed="rId2">
            <a:extLst/>
          </a:blip>
          <a:stretch>
            <a:fillRect/>
          </a:stretch>
        </p:blipFill>
        <p:spPr>
          <a:xfrm>
            <a:off x="933450" y="2997200"/>
            <a:ext cx="6407150" cy="781050"/>
          </a:xfrm>
          <a:prstGeom prst="rect">
            <a:avLst/>
          </a:prstGeom>
          <a:ln w="12700">
            <a:miter lim="400000"/>
          </a:ln>
        </p:spPr>
      </p:pic>
      <p:grpSp>
        <p:nvGrpSpPr>
          <p:cNvPr id="282" name="Group 282"/>
          <p:cNvGrpSpPr/>
          <p:nvPr/>
        </p:nvGrpSpPr>
        <p:grpSpPr>
          <a:xfrm>
            <a:off x="1150937" y="1366837"/>
            <a:ext cx="7745413" cy="755651"/>
            <a:chOff x="0" y="0"/>
            <a:chExt cx="7745412" cy="755650"/>
          </a:xfrm>
        </p:grpSpPr>
        <p:sp>
          <p:nvSpPr>
            <p:cNvPr id="280" name="Shape 280"/>
            <p:cNvSpPr/>
            <p:nvPr/>
          </p:nvSpPr>
          <p:spPr>
            <a:xfrm>
              <a:off x="3198812" y="147637"/>
              <a:ext cx="4546601" cy="4472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marL="1753552" indent="-1368425">
                <a:lnSpc>
                  <a:spcPct val="90000"/>
                </a:lnSpc>
                <a:spcBef>
                  <a:spcPts val="500"/>
                </a:spcBef>
                <a:buClr>
                  <a:srgbClr val="FFFFFF"/>
                </a:buClr>
                <a:buFont typeface="Arial"/>
                <a:tabLst>
                  <a:tab pos="1981200" algn="l"/>
                  <a:tab pos="2781300" algn="l"/>
                </a:tabLst>
                <a:defRPr sz="2400"/>
              </a:lvl1pPr>
            </a:lstStyle>
            <a:p>
              <a:pPr lvl="0">
                <a:defRPr sz="1800">
                  <a:uFillTx/>
                </a:defRPr>
              </a:pPr>
              <a:r>
                <a:rPr sz="2400">
                  <a:uFill>
                    <a:solidFill/>
                  </a:uFill>
                </a:rPr>
                <a:t>Divide each side by 4.</a:t>
              </a:r>
            </a:p>
          </p:txBody>
        </p:sp>
        <p:pic>
          <p:nvPicPr>
            <p:cNvPr id="281" name="PALG_295.png"/>
            <p:cNvPicPr/>
            <p:nvPr/>
          </p:nvPicPr>
          <p:blipFill>
            <a:blip r:embed="rId3">
              <a:extLst/>
            </a:blip>
            <a:srcRect l="0" t="0" r="0" b="34704"/>
            <a:stretch>
              <a:fillRect/>
            </a:stretch>
          </p:blipFill>
          <p:spPr>
            <a:xfrm>
              <a:off x="0" y="0"/>
              <a:ext cx="1435100" cy="755650"/>
            </a:xfrm>
            <a:prstGeom prst="rect">
              <a:avLst/>
            </a:prstGeom>
            <a:ln w="12700" cap="flat">
              <a:noFill/>
              <a:miter lim="400000"/>
            </a:ln>
            <a:effectLst/>
          </p:spPr>
        </p:pic>
      </p:grpSp>
      <p:grpSp>
        <p:nvGrpSpPr>
          <p:cNvPr id="285" name="Group 285"/>
          <p:cNvGrpSpPr/>
          <p:nvPr/>
        </p:nvGrpSpPr>
        <p:grpSpPr>
          <a:xfrm>
            <a:off x="1149350" y="2271712"/>
            <a:ext cx="7747000" cy="447230"/>
            <a:chOff x="0" y="0"/>
            <a:chExt cx="7747000" cy="447228"/>
          </a:xfrm>
        </p:grpSpPr>
        <p:sp>
          <p:nvSpPr>
            <p:cNvPr id="283" name="Shape 283"/>
            <p:cNvSpPr/>
            <p:nvPr/>
          </p:nvSpPr>
          <p:spPr>
            <a:xfrm>
              <a:off x="3200400" y="0"/>
              <a:ext cx="4546600" cy="447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marL="1753552" indent="-1368425">
                <a:lnSpc>
                  <a:spcPct val="90000"/>
                </a:lnSpc>
                <a:spcBef>
                  <a:spcPts val="500"/>
                </a:spcBef>
                <a:buClr>
                  <a:srgbClr val="FFFFFF"/>
                </a:buClr>
                <a:buFont typeface="Arial"/>
                <a:tabLst>
                  <a:tab pos="1981200" algn="l"/>
                  <a:tab pos="2781300" algn="l"/>
                </a:tabLst>
                <a:defRPr sz="2400"/>
              </a:lvl1pPr>
            </a:lstStyle>
            <a:p>
              <a:pPr lvl="0">
                <a:defRPr sz="1800">
                  <a:uFillTx/>
                </a:defRPr>
              </a:pPr>
              <a:r>
                <a:rPr sz="2400">
                  <a:uFill>
                    <a:solidFill/>
                  </a:uFill>
                </a:rPr>
                <a:t>Simplify.</a:t>
              </a:r>
            </a:p>
          </p:txBody>
        </p:sp>
        <p:pic>
          <p:nvPicPr>
            <p:cNvPr id="284" name="PALG_295.png"/>
            <p:cNvPicPr/>
            <p:nvPr/>
          </p:nvPicPr>
          <p:blipFill>
            <a:blip r:embed="rId3">
              <a:extLst/>
            </a:blip>
            <a:srcRect l="0" t="68449" r="0" b="0"/>
            <a:stretch>
              <a:fillRect/>
            </a:stretch>
          </p:blipFill>
          <p:spPr>
            <a:xfrm>
              <a:off x="0" y="4762"/>
              <a:ext cx="1435100" cy="365126"/>
            </a:xfrm>
            <a:prstGeom prst="rect">
              <a:avLst/>
            </a:prstGeom>
            <a:ln w="12700" cap="flat">
              <a:noFill/>
              <a:miter lim="400000"/>
            </a:ln>
            <a:effectLst/>
          </p:spPr>
        </p:pic>
      </p:gr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82"/>
                                        </p:tgtEl>
                                        <p:attrNameLst>
                                          <p:attrName>style.visibility</p:attrName>
                                        </p:attrNameLst>
                                      </p:cBhvr>
                                      <p:to>
                                        <p:strVal val="visible"/>
                                      </p:to>
                                    </p:set>
                                    <p:animEffect filter="wipe(left)" transition="in">
                                      <p:cBhvr>
                                        <p:cTn id="7" dur="500"/>
                                        <p:tgtEl>
                                          <p:spTgt spid="282"/>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285"/>
                                        </p:tgtEl>
                                        <p:attrNameLst>
                                          <p:attrName>style.visibility</p:attrName>
                                        </p:attrNameLst>
                                      </p:cBhvr>
                                      <p:to>
                                        <p:strVal val="visible"/>
                                      </p:to>
                                    </p:set>
                                    <p:animEffect filter="wipe(left)" transition="in">
                                      <p:cBhvr>
                                        <p:cTn id="12" dur="500"/>
                                        <p:tgtEl>
                                          <p:spTgt spid="285"/>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279"/>
                                        </p:tgtEl>
                                        <p:attrNameLst>
                                          <p:attrName>style.visibility</p:attrName>
                                        </p:attrNameLst>
                                      </p:cBhvr>
                                      <p:to>
                                        <p:strVal val="visible"/>
                                      </p:to>
                                    </p:set>
                                    <p:animEffect filter="wipe(left)" transition="in">
                                      <p:cBhvr>
                                        <p:cTn id="17" dur="500"/>
                                        <p:tgtEl>
                                          <p:spTgt spid="2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9" grpId="3"/>
      <p:bldP build="whole" bldLvl="1" animBg="1" rev="0" advAuto="0" spid="282" grpId="1"/>
      <p:bldP build="whole" bldLvl="1" animBg="1" rev="0" advAuto="0" spid="285" grpId="2"/>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7" name="Shape 287"/>
          <p:cNvSpPr/>
          <p:nvPr>
            <p:ph type="title"/>
          </p:nvPr>
        </p:nvSpPr>
        <p:spPr>
          <a:prstGeom prst="rect">
            <a:avLst/>
          </a:prstGeom>
        </p:spPr>
        <p:txBody>
          <a:bodyPr/>
          <a:lstStyle/>
          <a:p>
            <a:pPr lvl="0">
              <a:defRPr sz="1800">
                <a:uFillTx/>
              </a:defRPr>
            </a:pPr>
            <a:r>
              <a:rPr sz="1200">
                <a:uFill>
                  <a:solidFill/>
                </a:uFill>
              </a:rPr>
              <a:t>Example 3</a:t>
            </a:r>
          </a:p>
        </p:txBody>
      </p:sp>
      <p:sp>
        <p:nvSpPr>
          <p:cNvPr id="288" name="Shape 288"/>
          <p:cNvSpPr/>
          <p:nvPr/>
        </p:nvSpPr>
        <p:spPr>
          <a:xfrm>
            <a:off x="4457700" y="771525"/>
            <a:ext cx="4381500"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Construct a Scale Drawing</a:t>
            </a:r>
          </a:p>
        </p:txBody>
      </p:sp>
      <p:grpSp>
        <p:nvGrpSpPr>
          <p:cNvPr id="294" name="Group 294"/>
          <p:cNvGrpSpPr/>
          <p:nvPr/>
        </p:nvGrpSpPr>
        <p:grpSpPr>
          <a:xfrm>
            <a:off x="952499" y="1581149"/>
            <a:ext cx="5594351" cy="3584576"/>
            <a:chOff x="0" y="0"/>
            <a:chExt cx="5594350" cy="3584575"/>
          </a:xfrm>
        </p:grpSpPr>
        <p:grpSp>
          <p:nvGrpSpPr>
            <p:cNvPr id="292" name="Group 292"/>
            <p:cNvGrpSpPr/>
            <p:nvPr/>
          </p:nvGrpSpPr>
          <p:grpSpPr>
            <a:xfrm>
              <a:off x="-1" y="-1"/>
              <a:ext cx="5594351" cy="3584576"/>
              <a:chOff x="0" y="0"/>
              <a:chExt cx="5594350" cy="3584575"/>
            </a:xfrm>
          </p:grpSpPr>
          <p:pic>
            <p:nvPicPr>
              <p:cNvPr id="289" name="6-6-3a.png"/>
              <p:cNvPicPr/>
              <p:nvPr/>
            </p:nvPicPr>
            <p:blipFill>
              <a:blip r:embed="rId2">
                <a:extLst/>
              </a:blip>
              <a:stretch>
                <a:fillRect/>
              </a:stretch>
            </p:blipFill>
            <p:spPr>
              <a:xfrm>
                <a:off x="0" y="0"/>
                <a:ext cx="5594350" cy="3584575"/>
              </a:xfrm>
              <a:prstGeom prst="rect">
                <a:avLst/>
              </a:prstGeom>
              <a:ln w="12700" cap="flat">
                <a:noFill/>
                <a:miter lim="400000"/>
              </a:ln>
              <a:effectLst/>
            </p:spPr>
          </p:pic>
          <p:sp>
            <p:nvSpPr>
              <p:cNvPr id="290" name="Shape 290"/>
              <p:cNvSpPr/>
              <p:nvPr/>
            </p:nvSpPr>
            <p:spPr>
              <a:xfrm>
                <a:off x="3619500" y="1466850"/>
                <a:ext cx="1905000" cy="609600"/>
              </a:xfrm>
              <a:prstGeom prst="rect">
                <a:avLst/>
              </a:prstGeom>
              <a:solidFill>
                <a:srgbClr val="FFFFFF"/>
              </a:solidFill>
              <a:ln w="9525" cap="flat">
                <a:noFill/>
                <a:miter lim="400000"/>
              </a:ln>
              <a:effectLst/>
            </p:spPr>
            <p:txBody>
              <a:bodyPr wrap="square" lIns="0" tIns="0" rIns="0" bIns="0" numCol="1" anchor="ctr">
                <a:noAutofit/>
              </a:bodyPr>
              <a:lstStyle/>
              <a:p>
                <a:pPr lvl="0"/>
              </a:p>
            </p:txBody>
          </p:sp>
          <p:pic>
            <p:nvPicPr>
              <p:cNvPr id="291" name="6-6-3a.png"/>
              <p:cNvPicPr/>
              <p:nvPr/>
            </p:nvPicPr>
            <p:blipFill>
              <a:blip r:embed="rId2">
                <a:extLst/>
              </a:blip>
              <a:srcRect l="78318" t="43579" r="17707" b="42161"/>
              <a:stretch>
                <a:fillRect/>
              </a:stretch>
            </p:blipFill>
            <p:spPr>
              <a:xfrm>
                <a:off x="3562350" y="1562100"/>
                <a:ext cx="222250" cy="511175"/>
              </a:xfrm>
              <a:prstGeom prst="rect">
                <a:avLst/>
              </a:prstGeom>
              <a:ln w="12700" cap="flat">
                <a:noFill/>
                <a:miter lim="400000"/>
              </a:ln>
              <a:effectLst/>
            </p:spPr>
          </p:pic>
        </p:grpSp>
        <p:pic>
          <p:nvPicPr>
            <p:cNvPr id="293" name="6-6-3a.png"/>
            <p:cNvPicPr/>
            <p:nvPr/>
          </p:nvPicPr>
          <p:blipFill>
            <a:blip r:embed="rId2">
              <a:extLst/>
            </a:blip>
            <a:srcRect l="82690" t="44641" r="0" b="46855"/>
            <a:stretch>
              <a:fillRect/>
            </a:stretch>
          </p:blipFill>
          <p:spPr>
            <a:xfrm>
              <a:off x="3803650" y="1600200"/>
              <a:ext cx="968375" cy="304800"/>
            </a:xfrm>
            <a:prstGeom prst="rect">
              <a:avLst/>
            </a:prstGeom>
            <a:ln w="12700" cap="flat">
              <a:noFill/>
              <a:miter lim="400000"/>
            </a:ln>
            <a:effectLst/>
          </p:spPr>
        </p:pic>
      </p:gr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94"/>
                                        </p:tgtEl>
                                        <p:attrNameLst>
                                          <p:attrName>style.visibility</p:attrName>
                                        </p:attrNameLst>
                                      </p:cBhvr>
                                      <p:to>
                                        <p:strVal val="visible"/>
                                      </p:to>
                                    </p:set>
                                    <p:animEffect filter="wipe(left)" transition="in">
                                      <p:cBhvr>
                                        <p:cTn id="7" dur="500"/>
                                        <p:tgtEl>
                                          <p:spTgt spid="2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4"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6" name="Shape 296"/>
          <p:cNvSpPr/>
          <p:nvPr>
            <p:ph type="title"/>
          </p:nvPr>
        </p:nvSpPr>
        <p:spPr>
          <a:prstGeom prst="rect">
            <a:avLst/>
          </a:prstGeom>
        </p:spPr>
        <p:txBody>
          <a:bodyPr/>
          <a:lstStyle/>
          <a:p>
            <a:pPr lvl="0">
              <a:defRPr sz="1800">
                <a:uFillTx/>
              </a:defRPr>
            </a:pPr>
            <a:r>
              <a:rPr sz="1200">
                <a:uFill>
                  <a:solidFill/>
                </a:uFill>
              </a:rPr>
              <a:t>Example 3</a:t>
            </a:r>
          </a:p>
        </p:txBody>
      </p:sp>
      <p:sp>
        <p:nvSpPr>
          <p:cNvPr id="297" name="Shape 297"/>
          <p:cNvSpPr/>
          <p:nvPr/>
        </p:nvSpPr>
        <p:spPr>
          <a:xfrm>
            <a:off x="4457700" y="771525"/>
            <a:ext cx="4381500"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Construct a Scale Drawing</a:t>
            </a:r>
          </a:p>
        </p:txBody>
      </p:sp>
      <p:sp>
        <p:nvSpPr>
          <p:cNvPr id="298" name="Shape 298"/>
          <p:cNvSpPr/>
          <p:nvPr/>
        </p:nvSpPr>
        <p:spPr>
          <a:xfrm>
            <a:off x="533400" y="1504950"/>
            <a:ext cx="82423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1753552" indent="-1368425">
              <a:lnSpc>
                <a:spcPct val="90000"/>
              </a:lnSpc>
              <a:spcBef>
                <a:spcPts val="500"/>
              </a:spcBef>
              <a:buClr>
                <a:srgbClr val="FFFFFF"/>
              </a:buClr>
              <a:buFont typeface="Arial"/>
              <a:tabLst>
                <a:tab pos="1981200" algn="l"/>
                <a:tab pos="2781300" algn="l"/>
              </a:tabLst>
              <a:defRPr>
                <a:uFillTx/>
              </a:defRPr>
            </a:pPr>
            <a:r>
              <a:rPr b="1" sz="2400">
                <a:solidFill>
                  <a:srgbClr val="0068AD"/>
                </a:solidFill>
                <a:uFill>
                  <a:solidFill>
                    <a:srgbClr val="0068AD"/>
                  </a:solidFill>
                </a:uFill>
              </a:rPr>
              <a:t>Answer:</a:t>
            </a:r>
            <a:r>
              <a:rPr sz="2400">
                <a:solidFill>
                  <a:srgbClr val="E9332C"/>
                </a:solidFill>
                <a:uFill>
                  <a:solidFill>
                    <a:srgbClr val="E9332C"/>
                  </a:solidFill>
                </a:uFill>
              </a:rPr>
              <a:t> 	</a:t>
            </a:r>
          </a:p>
        </p:txBody>
      </p:sp>
      <p:pic>
        <p:nvPicPr>
          <p:cNvPr id="299" name="PALG06-04-03.jpg"/>
          <p:cNvPicPr/>
          <p:nvPr/>
        </p:nvPicPr>
        <p:blipFill>
          <a:blip r:embed="rId2">
            <a:extLst/>
          </a:blip>
          <a:stretch>
            <a:fillRect/>
          </a:stretch>
        </p:blipFill>
        <p:spPr>
          <a:xfrm>
            <a:off x="2751137" y="2168525"/>
            <a:ext cx="2933701" cy="2654300"/>
          </a:xfrm>
          <a:prstGeom prst="rect">
            <a:avLst/>
          </a:prstGeom>
          <a:ln w="12700">
            <a:miter lim="400000"/>
          </a:ln>
        </p:spPr>
      </p:pic>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98">
                                            <p:bg/>
                                          </p:spTgt>
                                        </p:tgtEl>
                                        <p:attrNameLst>
                                          <p:attrName>style.visibility</p:attrName>
                                        </p:attrNameLst>
                                      </p:cBhvr>
                                      <p:to>
                                        <p:strVal val="visible"/>
                                      </p:to>
                                    </p:set>
                                    <p:animEffect filter="wipe(left)" transition="in">
                                      <p:cBhvr>
                                        <p:cTn id="7" dur="500"/>
                                        <p:tgtEl>
                                          <p:spTgt spid="298">
                                            <p:bg/>
                                          </p:spTgt>
                                        </p:tgtEl>
                                      </p:cBhvr>
                                    </p:animEffect>
                                  </p:childTnLst>
                                </p:cTn>
                              </p:par>
                              <p:par>
                                <p:cTn id="8" presetClass="entr" presetSubtype="8" presetID="22" grpId="1" fill="hold">
                                  <p:stCondLst>
                                    <p:cond delay="0"/>
                                  </p:stCondLst>
                                  <p:iterate type="el" backwards="0">
                                    <p:tmAbs val="0"/>
                                  </p:iterate>
                                  <p:childTnLst>
                                    <p:set>
                                      <p:cBhvr>
                                        <p:cTn id="9" fill="hold"/>
                                        <p:tgtEl>
                                          <p:spTgt spid="298">
                                            <p:txEl>
                                              <p:pRg st="0" end="0"/>
                                            </p:txEl>
                                          </p:spTgt>
                                        </p:tgtEl>
                                        <p:attrNameLst>
                                          <p:attrName>style.visibility</p:attrName>
                                        </p:attrNameLst>
                                      </p:cBhvr>
                                      <p:to>
                                        <p:strVal val="visible"/>
                                      </p:to>
                                    </p:set>
                                    <p:animEffect filter="wipe(left)" transition="in">
                                      <p:cBhvr>
                                        <p:cTn id="10" dur="500"/>
                                        <p:tgtEl>
                                          <p:spTgt spid="298">
                                            <p:txEl>
                                              <p:pRg st="0" end="0"/>
                                            </p:txEl>
                                          </p:spTgt>
                                        </p:tgtEl>
                                      </p:cBhvr>
                                    </p:animEffect>
                                  </p:childTnLst>
                                </p:cTn>
                              </p:par>
                            </p:childTnLst>
                          </p:cTn>
                        </p:par>
                        <p:par>
                          <p:cTn id="11" fill="hold">
                            <p:stCondLst>
                              <p:cond delay="500"/>
                            </p:stCondLst>
                            <p:childTnLst>
                              <p:par>
                                <p:cTn id="12" nodeType="afterEffect" presetClass="entr" presetSubtype="1" presetID="22" grpId="2" fill="hold">
                                  <p:stCondLst>
                                    <p:cond delay="0"/>
                                  </p:stCondLst>
                                  <p:iterate type="el" backwards="0">
                                    <p:tmAbs val="0"/>
                                  </p:iterate>
                                  <p:childTnLst>
                                    <p:set>
                                      <p:cBhvr>
                                        <p:cTn id="13" fill="hold"/>
                                        <p:tgtEl>
                                          <p:spTgt spid="299"/>
                                        </p:tgtEl>
                                        <p:attrNameLst>
                                          <p:attrName>style.visibility</p:attrName>
                                        </p:attrNameLst>
                                      </p:cBhvr>
                                      <p:to>
                                        <p:strVal val="visible"/>
                                      </p:to>
                                    </p:set>
                                    <p:animEffect filter="wipe(up)" transition="in">
                                      <p:cBhvr>
                                        <p:cTn id="14" dur="500"/>
                                        <p:tgtEl>
                                          <p:spTgt spid="2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98" grpId="1"/>
      <p:bldP build="whole" bldLvl="1" animBg="1" rev="0" advAuto="0" spid="299" grpId="2"/>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1" name="Shape 301"/>
          <p:cNvSpPr/>
          <p:nvPr>
            <p:ph type="title"/>
          </p:nvPr>
        </p:nvSpPr>
        <p:spPr>
          <a:prstGeom prst="rect">
            <a:avLst/>
          </a:prstGeom>
        </p:spPr>
        <p:txBody>
          <a:bodyPr/>
          <a:lstStyle/>
          <a:p>
            <a:pPr lvl="0">
              <a:defRPr sz="1800">
                <a:uFillTx/>
              </a:defRPr>
            </a:pPr>
            <a:r>
              <a:rPr sz="1200">
                <a:uFill>
                  <a:solidFill/>
                </a:uFill>
              </a:rPr>
              <a:t>Example 3</a:t>
            </a:r>
          </a:p>
        </p:txBody>
      </p:sp>
      <p:sp>
        <p:nvSpPr>
          <p:cNvPr id="302" name="Shape 302"/>
          <p:cNvSpPr/>
          <p:nvPr/>
        </p:nvSpPr>
        <p:spPr>
          <a:xfrm>
            <a:off x="904875" y="4032250"/>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303" name="Check Progress.png"/>
          <p:cNvPicPr/>
          <p:nvPr/>
        </p:nvPicPr>
        <p:blipFill>
          <a:blip r:embed="rId2">
            <a:extLst/>
          </a:blip>
          <a:stretch>
            <a:fillRect/>
          </a:stretch>
        </p:blipFill>
        <p:spPr>
          <a:xfrm>
            <a:off x="4419600" y="712787"/>
            <a:ext cx="2846388" cy="511176"/>
          </a:xfrm>
          <a:prstGeom prst="rect">
            <a:avLst/>
          </a:prstGeom>
          <a:ln w="12700">
            <a:miter lim="400000"/>
          </a:ln>
        </p:spPr>
      </p:pic>
      <p:pic>
        <p:nvPicPr>
          <p:cNvPr id="304" name="CheckPointICON.jpg"/>
          <p:cNvPicPr/>
          <p:nvPr/>
        </p:nvPicPr>
        <p:blipFill>
          <a:blip r:embed="rId3">
            <a:extLst/>
          </a:blip>
          <a:stretch>
            <a:fillRect/>
          </a:stretch>
        </p:blipFill>
        <p:spPr>
          <a:xfrm>
            <a:off x="7467600" y="747712"/>
            <a:ext cx="1222375" cy="376239"/>
          </a:xfrm>
          <a:prstGeom prst="rect">
            <a:avLst/>
          </a:prstGeom>
          <a:ln w="12700">
            <a:miter lim="400000"/>
          </a:ln>
        </p:spPr>
      </p:pic>
      <p:sp>
        <p:nvSpPr>
          <p:cNvPr id="305" name="Shape 305"/>
          <p:cNvSpPr/>
          <p:nvPr/>
        </p:nvSpPr>
        <p:spPr>
          <a:xfrm>
            <a:off x="914400" y="3241675"/>
            <a:ext cx="4648200" cy="29083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500"/>
              </a:spcBef>
              <a:buClr>
                <a:srgbClr val="0068AD"/>
              </a:buClr>
              <a:buFont typeface="Arial"/>
              <a:defRPr>
                <a:uFillTx/>
              </a:defRPr>
            </a:pPr>
            <a:r>
              <a:rPr b="1" sz="2400">
                <a:solidFill>
                  <a:srgbClr val="0068AD"/>
                </a:solidFill>
                <a:uFill>
                  <a:solidFill>
                    <a:srgbClr val="0068AD"/>
                  </a:solidFill>
                </a:uFill>
              </a:rPr>
              <a:t>A.	</a:t>
            </a:r>
            <a:r>
              <a:rPr sz="2400">
                <a:uFill>
                  <a:solidFill/>
                </a:uFill>
              </a:rPr>
              <a:t>length = 6 squares</a:t>
            </a:r>
            <a:br>
              <a:rPr sz="2400">
                <a:uFill>
                  <a:solidFill/>
                </a:uFill>
              </a:rPr>
            </a:br>
            <a:r>
              <a:rPr sz="2400">
                <a:uFill>
                  <a:solidFill/>
                </a:uFill>
              </a:rPr>
              <a:t>width = 5 squares</a:t>
            </a:r>
            <a:r>
              <a:rPr b="1" sz="2400">
                <a:uFill>
                  <a:solidFill/>
                </a:uFill>
              </a:rPr>
              <a:t>	</a:t>
            </a:r>
            <a:endParaRPr b="1" sz="2400">
              <a:uFill>
                <a:solidFill/>
              </a:uFill>
            </a:endParaRPr>
          </a:p>
          <a:p>
            <a:pPr lvl="0" marL="574040" indent="-533400">
              <a:lnSpc>
                <a:spcPct val="90000"/>
              </a:lnSpc>
              <a:spcBef>
                <a:spcPts val="500"/>
              </a:spcBef>
              <a:buClr>
                <a:srgbClr val="0068AD"/>
              </a:buClr>
              <a:buFont typeface="Arial"/>
              <a:defRPr>
                <a:uFillTx/>
              </a:defRPr>
            </a:pPr>
            <a:r>
              <a:rPr b="1" sz="2400">
                <a:solidFill>
                  <a:srgbClr val="0068AD"/>
                </a:solidFill>
                <a:uFill>
                  <a:solidFill>
                    <a:srgbClr val="0068AD"/>
                  </a:solidFill>
                </a:uFill>
              </a:rPr>
              <a:t>B.</a:t>
            </a:r>
            <a:r>
              <a:rPr b="1" sz="2400">
                <a:uFill>
                  <a:solidFill/>
                </a:uFill>
              </a:rPr>
              <a:t>	</a:t>
            </a:r>
            <a:r>
              <a:rPr sz="2400">
                <a:uFill>
                  <a:solidFill/>
                </a:uFill>
              </a:rPr>
              <a:t>length = 9 squares</a:t>
            </a:r>
            <a:br>
              <a:rPr sz="2400">
                <a:uFill>
                  <a:solidFill/>
                </a:uFill>
              </a:rPr>
            </a:br>
            <a:r>
              <a:rPr sz="2400">
                <a:uFill>
                  <a:solidFill/>
                </a:uFill>
              </a:rPr>
              <a:t>width = 7 squares</a:t>
            </a:r>
            <a:endParaRPr sz="2400">
              <a:uFill>
                <a:solidFill/>
              </a:uFill>
            </a:endParaRPr>
          </a:p>
          <a:p>
            <a:pPr lvl="0" marL="574040" indent="-533400">
              <a:lnSpc>
                <a:spcPct val="90000"/>
              </a:lnSpc>
              <a:spcBef>
                <a:spcPts val="500"/>
              </a:spcBef>
              <a:buClr>
                <a:srgbClr val="0068AD"/>
              </a:buClr>
              <a:buFont typeface="Arial"/>
              <a:defRPr>
                <a:uFillTx/>
              </a:defRPr>
            </a:pPr>
            <a:r>
              <a:rPr b="1" sz="2400">
                <a:solidFill>
                  <a:srgbClr val="0068AD"/>
                </a:solidFill>
                <a:uFill>
                  <a:solidFill>
                    <a:srgbClr val="0068AD"/>
                  </a:solidFill>
                </a:uFill>
              </a:rPr>
              <a:t>C.</a:t>
            </a:r>
            <a:r>
              <a:rPr b="1" sz="2400">
                <a:uFill>
                  <a:solidFill/>
                </a:uFill>
              </a:rPr>
              <a:t>	</a:t>
            </a:r>
            <a:r>
              <a:rPr sz="2400">
                <a:uFill>
                  <a:solidFill/>
                </a:uFill>
              </a:rPr>
              <a:t>length = 4.5 squares</a:t>
            </a:r>
            <a:br>
              <a:rPr sz="2400">
                <a:uFill>
                  <a:solidFill/>
                </a:uFill>
              </a:rPr>
            </a:br>
            <a:r>
              <a:rPr sz="2400">
                <a:uFill>
                  <a:solidFill/>
                </a:uFill>
              </a:rPr>
              <a:t>width = 3.5 squares</a:t>
            </a:r>
            <a:endParaRPr sz="2400">
              <a:uFill>
                <a:solidFill/>
              </a:uFill>
            </a:endParaRPr>
          </a:p>
          <a:p>
            <a:pPr lvl="0" marL="574040" indent="-533400">
              <a:lnSpc>
                <a:spcPct val="90000"/>
              </a:lnSpc>
              <a:spcBef>
                <a:spcPts val="500"/>
              </a:spcBef>
              <a:buClr>
                <a:srgbClr val="0068AD"/>
              </a:buClr>
              <a:buFont typeface="Arial"/>
              <a:defRPr>
                <a:uFillTx/>
              </a:defRPr>
            </a:pPr>
            <a:r>
              <a:rPr b="1" sz="2400">
                <a:solidFill>
                  <a:srgbClr val="0068AD"/>
                </a:solidFill>
                <a:uFill>
                  <a:solidFill>
                    <a:srgbClr val="0068AD"/>
                  </a:solidFill>
                </a:uFill>
              </a:rPr>
              <a:t>D.</a:t>
            </a:r>
            <a:r>
              <a:rPr b="1" sz="2400">
                <a:uFill>
                  <a:solidFill/>
                </a:uFill>
              </a:rPr>
              <a:t>	</a:t>
            </a:r>
            <a:r>
              <a:rPr sz="2400">
                <a:uFill>
                  <a:solidFill/>
                </a:uFill>
              </a:rPr>
              <a:t>length = 5 squares</a:t>
            </a:r>
            <a:br>
              <a:rPr sz="2400">
                <a:uFill>
                  <a:solidFill/>
                </a:uFill>
              </a:rPr>
            </a:br>
            <a:r>
              <a:rPr sz="2400">
                <a:uFill>
                  <a:solidFill/>
                </a:uFill>
              </a:rPr>
              <a:t>width = 6 squares</a:t>
            </a:r>
          </a:p>
        </p:txBody>
      </p:sp>
      <p:pic>
        <p:nvPicPr>
          <p:cNvPr id="306" name="6-6-3c.png"/>
          <p:cNvPicPr/>
          <p:nvPr/>
        </p:nvPicPr>
        <p:blipFill>
          <a:blip r:embed="rId4">
            <a:extLst/>
          </a:blip>
          <a:stretch>
            <a:fillRect/>
          </a:stretch>
        </p:blipFill>
        <p:spPr>
          <a:xfrm>
            <a:off x="979487" y="1381125"/>
            <a:ext cx="7554914" cy="167640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303"/>
                                        </p:tgtEl>
                                        <p:attrNameLst>
                                          <p:attrName>style.visibility</p:attrName>
                                        </p:attrNameLst>
                                      </p:cBhvr>
                                      <p:to>
                                        <p:strVal val="visible"/>
                                      </p:to>
                                    </p:set>
                                    <p:animEffect filter="wipe(left)" transition="in">
                                      <p:cBhvr>
                                        <p:cTn id="7" dur="500"/>
                                        <p:tgtEl>
                                          <p:spTgt spid="303"/>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304"/>
                                        </p:tgtEl>
                                        <p:attrNameLst>
                                          <p:attrName>style.visibility</p:attrName>
                                        </p:attrNameLst>
                                      </p:cBhvr>
                                      <p:to>
                                        <p:strVal val="visible"/>
                                      </p:to>
                                    </p:set>
                                    <p:animEffect filter="fade" transition="in">
                                      <p:cBhvr>
                                        <p:cTn id="11" dur="500"/>
                                        <p:tgtEl>
                                          <p:spTgt spid="304"/>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306"/>
                                        </p:tgtEl>
                                        <p:attrNameLst>
                                          <p:attrName>style.visibility</p:attrName>
                                        </p:attrNameLst>
                                      </p:cBhvr>
                                      <p:to>
                                        <p:strVal val="visible"/>
                                      </p:to>
                                    </p:set>
                                    <p:animEffect filter="wipe(left)" transition="in">
                                      <p:cBhvr>
                                        <p:cTn id="15" dur="500"/>
                                        <p:tgtEl>
                                          <p:spTgt spid="306"/>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305"/>
                                        </p:tgtEl>
                                        <p:attrNameLst>
                                          <p:attrName>style.visibility</p:attrName>
                                        </p:attrNameLst>
                                      </p:cBhvr>
                                      <p:to>
                                        <p:strVal val="visible"/>
                                      </p:to>
                                    </p:set>
                                    <p:animEffect filter="wipe(left)" transition="in">
                                      <p:cBhvr>
                                        <p:cTn id="19" dur="500"/>
                                        <p:tgtEl>
                                          <p:spTgt spid="305"/>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1" presetID="2" grpId="5" fill="hold">
                                  <p:stCondLst>
                                    <p:cond delay="0"/>
                                  </p:stCondLst>
                                  <p:iterate type="el" backwards="0">
                                    <p:tmAbs val="0"/>
                                  </p:iterate>
                                  <p:childTnLst>
                                    <p:set>
                                      <p:cBhvr>
                                        <p:cTn id="23" fill="hold"/>
                                        <p:tgtEl>
                                          <p:spTgt spid="302"/>
                                        </p:tgtEl>
                                        <p:attrNameLst>
                                          <p:attrName>style.visibility</p:attrName>
                                        </p:attrNameLst>
                                      </p:cBhvr>
                                      <p:to>
                                        <p:strVal val="visible"/>
                                      </p:to>
                                    </p:set>
                                    <p:anim calcmode="lin" valueType="num">
                                      <p:cBhvr>
                                        <p:cTn id="24" dur="1822" fill="hold"/>
                                        <p:tgtEl>
                                          <p:spTgt spid="302"/>
                                        </p:tgtEl>
                                        <p:attrNameLst>
                                          <p:attrName>ppt_x</p:attrName>
                                        </p:attrNameLst>
                                      </p:cBhvr>
                                      <p:tavLst>
                                        <p:tav tm="0">
                                          <p:val>
                                            <p:strVal val="#ppt_x"/>
                                          </p:val>
                                        </p:tav>
                                        <p:tav tm="100000">
                                          <p:val>
                                            <p:strVal val="#ppt_x"/>
                                          </p:val>
                                        </p:tav>
                                      </p:tavLst>
                                    </p:anim>
                                    <p:anim calcmode="lin" valueType="num">
                                      <p:cBhvr>
                                        <p:cTn id="25" dur="1822" fill="hold"/>
                                        <p:tgtEl>
                                          <p:spTgt spid="30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5" grpId="4"/>
      <p:bldP build="whole" bldLvl="1" animBg="1" rev="0" advAuto="0" spid="302" grpId="5"/>
      <p:bldP build="whole" bldLvl="1" animBg="1" rev="0" advAuto="0" spid="304" grpId="2"/>
      <p:bldP build="whole" bldLvl="1" animBg="1" rev="0" advAuto="0" spid="306" grpId="3"/>
      <p:bldP build="whole" bldLvl="1" animBg="1" rev="0" advAuto="0" spid="303"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8" name="Shape 308"/>
          <p:cNvSpPr/>
          <p:nvPr>
            <p:ph type="title"/>
          </p:nvPr>
        </p:nvSpPr>
        <p:spPr>
          <a:prstGeom prst="rect">
            <a:avLst/>
          </a:prstGeom>
        </p:spPr>
        <p:txBody>
          <a:bodyPr/>
          <a:lstStyle/>
          <a:p>
            <a:pPr lvl="0">
              <a:defRPr sz="1800">
                <a:uFillTx/>
              </a:defRPr>
            </a:pPr>
            <a:r>
              <a:rPr sz="1200">
                <a:uFill>
                  <a:solidFill/>
                </a:uFill>
              </a:rPr>
              <a:t>End of the Lesson</a:t>
            </a:r>
          </a:p>
        </p:txBody>
      </p:sp>
    </p:spTree>
  </p:cSld>
  <p:clrMapOvr>
    <a:masterClrMapping/>
  </p:clrMapOvr>
  <p:transition spd="fast" advClick="1">
    <p:dissolve/>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1</a:t>
            </a:r>
          </a:p>
        </p:txBody>
      </p:sp>
      <p:sp>
        <p:nvSpPr>
          <p:cNvPr id="115" name="Shape 115"/>
          <p:cNvSpPr/>
          <p:nvPr/>
        </p:nvSpPr>
        <p:spPr>
          <a:xfrm>
            <a:off x="1066800" y="2400300"/>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3</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4</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5</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6</a:t>
            </a:r>
          </a:p>
        </p:txBody>
      </p:sp>
      <p:sp>
        <p:nvSpPr>
          <p:cNvPr id="116" name="Shape 116"/>
          <p:cNvSpPr/>
          <p:nvPr/>
        </p:nvSpPr>
        <p:spPr>
          <a:xfrm>
            <a:off x="533400" y="3365500"/>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17" name="5Min Num_1.png"/>
          <p:cNvPicPr/>
          <p:nvPr/>
        </p:nvPicPr>
        <p:blipFill>
          <a:blip r:embed="rId2">
            <a:extLst/>
          </a:blip>
          <a:stretch>
            <a:fillRect/>
          </a:stretch>
        </p:blipFill>
        <p:spPr>
          <a:xfrm>
            <a:off x="614362" y="1647825"/>
            <a:ext cx="457201" cy="422276"/>
          </a:xfrm>
          <a:prstGeom prst="rect">
            <a:avLst/>
          </a:prstGeom>
          <a:ln w="12700">
            <a:miter lim="400000"/>
          </a:ln>
        </p:spPr>
      </p:pic>
      <p:grpSp>
        <p:nvGrpSpPr>
          <p:cNvPr id="120" name="Group 120"/>
          <p:cNvGrpSpPr/>
          <p:nvPr/>
        </p:nvGrpSpPr>
        <p:grpSpPr>
          <a:xfrm>
            <a:off x="676275" y="1452562"/>
            <a:ext cx="8026400" cy="788988"/>
            <a:chOff x="0" y="0"/>
            <a:chExt cx="8026400" cy="788987"/>
          </a:xfrm>
        </p:grpSpPr>
        <p:sp>
          <p:nvSpPr>
            <p:cNvPr id="118" name="Shape 118"/>
            <p:cNvSpPr/>
            <p:nvPr/>
          </p:nvSpPr>
          <p:spPr>
            <a:xfrm>
              <a:off x="0" y="195262"/>
              <a:ext cx="8026400" cy="4472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marL="383540">
                <a:lnSpc>
                  <a:spcPct val="90000"/>
                </a:lnSpc>
                <a:buClr>
                  <a:srgbClr val="0068AD"/>
                </a:buClr>
                <a:buFont typeface="Arial"/>
                <a:defRPr b="1" sz="2400">
                  <a:solidFill>
                    <a:srgbClr val="0068AD"/>
                  </a:solidFill>
                  <a:uFill>
                    <a:solidFill>
                      <a:srgbClr val="0068AD"/>
                    </a:solidFill>
                  </a:uFill>
                </a:defRPr>
              </a:lvl1pPr>
            </a:lstStyle>
            <a:p>
              <a:pPr lvl="0">
                <a:defRPr b="0" sz="1800">
                  <a:solidFill>
                    <a:srgbClr val="000000"/>
                  </a:solidFill>
                  <a:uFillTx/>
                </a:defRPr>
              </a:pPr>
              <a:r>
                <a:rPr b="1" sz="2400">
                  <a:solidFill>
                    <a:srgbClr val="0068AD"/>
                  </a:solidFill>
                  <a:uFill>
                    <a:solidFill>
                      <a:srgbClr val="0068AD"/>
                    </a:solidFill>
                  </a:uFill>
                </a:rPr>
                <a:t>Solve the proportion </a:t>
              </a:r>
            </a:p>
          </p:txBody>
        </p:sp>
        <p:pic>
          <p:nvPicPr>
            <p:cNvPr id="119" name="PA_264.png"/>
            <p:cNvPicPr/>
            <p:nvPr/>
          </p:nvPicPr>
          <p:blipFill>
            <a:blip r:embed="rId3">
              <a:extLst/>
            </a:blip>
            <a:stretch>
              <a:fillRect/>
            </a:stretch>
          </p:blipFill>
          <p:spPr>
            <a:xfrm>
              <a:off x="3490912" y="0"/>
              <a:ext cx="1143001" cy="788988"/>
            </a:xfrm>
            <a:prstGeom prst="rect">
              <a:avLst/>
            </a:prstGeom>
            <a:ln w="12700" cap="flat">
              <a:noFill/>
              <a:miter lim="400000"/>
            </a:ln>
            <a:effectLst/>
          </p:spPr>
        </p:pic>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17"/>
                                        </p:tgtEl>
                                        <p:attrNameLst>
                                          <p:attrName>style.visibility</p:attrName>
                                        </p:attrNameLst>
                                      </p:cBhvr>
                                      <p:to>
                                        <p:strVal val="visible"/>
                                      </p:to>
                                    </p:set>
                                    <p:animEffect filter="fade" transition="in">
                                      <p:cBhvr>
                                        <p:cTn id="7" dur="500"/>
                                        <p:tgtEl>
                                          <p:spTgt spid="117"/>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20"/>
                                        </p:tgtEl>
                                        <p:attrNameLst>
                                          <p:attrName>style.visibility</p:attrName>
                                        </p:attrNameLst>
                                      </p:cBhvr>
                                      <p:to>
                                        <p:strVal val="visible"/>
                                      </p:to>
                                    </p:set>
                                    <p:animEffect filter="wipe(left)" transition="in">
                                      <p:cBhvr>
                                        <p:cTn id="11" dur="500"/>
                                        <p:tgtEl>
                                          <p:spTgt spid="120"/>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15"/>
                                        </p:tgtEl>
                                        <p:attrNameLst>
                                          <p:attrName>style.visibility</p:attrName>
                                        </p:attrNameLst>
                                      </p:cBhvr>
                                      <p:to>
                                        <p:strVal val="visible"/>
                                      </p:to>
                                    </p:set>
                                    <p:animEffect filter="wipe(left)" transition="in">
                                      <p:cBhvr>
                                        <p:cTn id="15" dur="500"/>
                                        <p:tgtEl>
                                          <p:spTgt spid="115"/>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16"/>
                                        </p:tgtEl>
                                        <p:attrNameLst>
                                          <p:attrName>style.visibility</p:attrName>
                                        </p:attrNameLst>
                                      </p:cBhvr>
                                      <p:to>
                                        <p:strVal val="visible"/>
                                      </p:to>
                                    </p:set>
                                    <p:anim calcmode="lin" valueType="num">
                                      <p:cBhvr>
                                        <p:cTn id="20" dur="500" fill="hold"/>
                                        <p:tgtEl>
                                          <p:spTgt spid="116"/>
                                        </p:tgtEl>
                                        <p:attrNameLst>
                                          <p:attrName>ppt_x</p:attrName>
                                        </p:attrNameLst>
                                      </p:cBhvr>
                                      <p:tavLst>
                                        <p:tav tm="0">
                                          <p:val>
                                            <p:strVal val="0-#ppt_w/2"/>
                                          </p:val>
                                        </p:tav>
                                        <p:tav tm="100000">
                                          <p:val>
                                            <p:strVal val="#ppt_x"/>
                                          </p:val>
                                        </p:tav>
                                      </p:tavLst>
                                    </p:anim>
                                    <p:anim calcmode="lin" valueType="num">
                                      <p:cBhvr>
                                        <p:cTn id="21" dur="500" fill="hold"/>
                                        <p:tgtEl>
                                          <p:spTgt spid="1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7" grpId="1"/>
      <p:bldP build="whole" bldLvl="1" animBg="1" rev="0" advAuto="0" spid="116" grpId="4"/>
      <p:bldP build="whole" bldLvl="1" animBg="1" rev="0" advAuto="0" spid="120" grpId="2"/>
      <p:bldP build="whole" bldLvl="1" animBg="1" rev="0" advAuto="0" spid="115" grpId="3"/>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2</a:t>
            </a:r>
          </a:p>
        </p:txBody>
      </p:sp>
      <p:sp>
        <p:nvSpPr>
          <p:cNvPr id="123" name="Shape 123"/>
          <p:cNvSpPr/>
          <p:nvPr/>
        </p:nvSpPr>
        <p:spPr>
          <a:xfrm>
            <a:off x="1066800" y="2400300"/>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7</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8</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9</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10</a:t>
            </a:r>
          </a:p>
        </p:txBody>
      </p:sp>
      <p:sp>
        <p:nvSpPr>
          <p:cNvPr id="124" name="Shape 124"/>
          <p:cNvSpPr/>
          <p:nvPr/>
        </p:nvSpPr>
        <p:spPr>
          <a:xfrm>
            <a:off x="533400" y="4343400"/>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25" name="5Min Num_2.png"/>
          <p:cNvPicPr/>
          <p:nvPr/>
        </p:nvPicPr>
        <p:blipFill>
          <a:blip r:embed="rId2">
            <a:extLst/>
          </a:blip>
          <a:stretch>
            <a:fillRect/>
          </a:stretch>
        </p:blipFill>
        <p:spPr>
          <a:xfrm>
            <a:off x="614362" y="1647825"/>
            <a:ext cx="457201" cy="420688"/>
          </a:xfrm>
          <a:prstGeom prst="rect">
            <a:avLst/>
          </a:prstGeom>
          <a:ln w="12700">
            <a:miter lim="400000"/>
          </a:ln>
        </p:spPr>
      </p:pic>
      <p:grpSp>
        <p:nvGrpSpPr>
          <p:cNvPr id="128" name="Group 128"/>
          <p:cNvGrpSpPr/>
          <p:nvPr/>
        </p:nvGrpSpPr>
        <p:grpSpPr>
          <a:xfrm>
            <a:off x="685800" y="1465262"/>
            <a:ext cx="8026400" cy="787401"/>
            <a:chOff x="0" y="0"/>
            <a:chExt cx="8026400" cy="787400"/>
          </a:xfrm>
        </p:grpSpPr>
        <p:sp>
          <p:nvSpPr>
            <p:cNvPr id="126" name="Shape 126"/>
            <p:cNvSpPr/>
            <p:nvPr/>
          </p:nvSpPr>
          <p:spPr>
            <a:xfrm>
              <a:off x="0" y="192087"/>
              <a:ext cx="8026400" cy="4472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marL="383540">
                <a:lnSpc>
                  <a:spcPct val="90000"/>
                </a:lnSpc>
                <a:buClr>
                  <a:srgbClr val="0068AD"/>
                </a:buClr>
                <a:buFont typeface="Arial"/>
                <a:defRPr b="1" sz="2400">
                  <a:solidFill>
                    <a:srgbClr val="0068AD"/>
                  </a:solidFill>
                  <a:uFill>
                    <a:solidFill>
                      <a:srgbClr val="0068AD"/>
                    </a:solidFill>
                  </a:uFill>
                </a:defRPr>
              </a:lvl1pPr>
            </a:lstStyle>
            <a:p>
              <a:pPr lvl="0">
                <a:defRPr b="0" sz="1800">
                  <a:solidFill>
                    <a:srgbClr val="000000"/>
                  </a:solidFill>
                  <a:uFillTx/>
                </a:defRPr>
              </a:pPr>
              <a:r>
                <a:rPr b="1" sz="2400">
                  <a:solidFill>
                    <a:srgbClr val="0068AD"/>
                  </a:solidFill>
                  <a:uFill>
                    <a:solidFill>
                      <a:srgbClr val="0068AD"/>
                    </a:solidFill>
                  </a:uFill>
                </a:rPr>
                <a:t>Solve the proportion </a:t>
              </a:r>
            </a:p>
          </p:txBody>
        </p:sp>
        <p:pic>
          <p:nvPicPr>
            <p:cNvPr id="127" name="PA_269.png"/>
            <p:cNvPicPr/>
            <p:nvPr/>
          </p:nvPicPr>
          <p:blipFill>
            <a:blip r:embed="rId3">
              <a:extLst/>
            </a:blip>
            <a:stretch>
              <a:fillRect/>
            </a:stretch>
          </p:blipFill>
          <p:spPr>
            <a:xfrm>
              <a:off x="3454400" y="0"/>
              <a:ext cx="1270000" cy="787400"/>
            </a:xfrm>
            <a:prstGeom prst="rect">
              <a:avLst/>
            </a:prstGeom>
            <a:ln w="12700" cap="flat">
              <a:noFill/>
              <a:miter lim="400000"/>
            </a:ln>
            <a:effectLst/>
          </p:spPr>
        </p:pic>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25"/>
                                        </p:tgtEl>
                                        <p:attrNameLst>
                                          <p:attrName>style.visibility</p:attrName>
                                        </p:attrNameLst>
                                      </p:cBhvr>
                                      <p:to>
                                        <p:strVal val="visible"/>
                                      </p:to>
                                    </p:set>
                                    <p:animEffect filter="fade" transition="in">
                                      <p:cBhvr>
                                        <p:cTn id="7" dur="500"/>
                                        <p:tgtEl>
                                          <p:spTgt spid="125"/>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28"/>
                                        </p:tgtEl>
                                        <p:attrNameLst>
                                          <p:attrName>style.visibility</p:attrName>
                                        </p:attrNameLst>
                                      </p:cBhvr>
                                      <p:to>
                                        <p:strVal val="visible"/>
                                      </p:to>
                                    </p:set>
                                    <p:animEffect filter="wipe(left)" transition="in">
                                      <p:cBhvr>
                                        <p:cTn id="11" dur="500"/>
                                        <p:tgtEl>
                                          <p:spTgt spid="128"/>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23"/>
                                        </p:tgtEl>
                                        <p:attrNameLst>
                                          <p:attrName>style.visibility</p:attrName>
                                        </p:attrNameLst>
                                      </p:cBhvr>
                                      <p:to>
                                        <p:strVal val="visible"/>
                                      </p:to>
                                    </p:set>
                                    <p:animEffect filter="wipe(left)" transition="in">
                                      <p:cBhvr>
                                        <p:cTn id="15" dur="500"/>
                                        <p:tgtEl>
                                          <p:spTgt spid="123"/>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24"/>
                                        </p:tgtEl>
                                        <p:attrNameLst>
                                          <p:attrName>style.visibility</p:attrName>
                                        </p:attrNameLst>
                                      </p:cBhvr>
                                      <p:to>
                                        <p:strVal val="visible"/>
                                      </p:to>
                                    </p:set>
                                    <p:anim calcmode="lin" valueType="num">
                                      <p:cBhvr>
                                        <p:cTn id="20" dur="500" fill="hold"/>
                                        <p:tgtEl>
                                          <p:spTgt spid="124"/>
                                        </p:tgtEl>
                                        <p:attrNameLst>
                                          <p:attrName>ppt_x</p:attrName>
                                        </p:attrNameLst>
                                      </p:cBhvr>
                                      <p:tavLst>
                                        <p:tav tm="0">
                                          <p:val>
                                            <p:strVal val="0-#ppt_w/2"/>
                                          </p:val>
                                        </p:tav>
                                        <p:tav tm="100000">
                                          <p:val>
                                            <p:strVal val="#ppt_x"/>
                                          </p:val>
                                        </p:tav>
                                      </p:tavLst>
                                    </p:anim>
                                    <p:anim calcmode="lin" valueType="num">
                                      <p:cBhvr>
                                        <p:cTn id="21" dur="500" fill="hold"/>
                                        <p:tgtEl>
                                          <p:spTgt spid="1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4" grpId="4"/>
      <p:bldP build="whole" bldLvl="1" animBg="1" rev="0" advAuto="0" spid="123" grpId="3"/>
      <p:bldP build="whole" bldLvl="1" animBg="1" rev="0" advAuto="0" spid="125" grpId="1"/>
      <p:bldP build="whole" bldLvl="1" animBg="1" rev="0" advAuto="0" spid="128" grpId="2"/>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Shape 130"/>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3</a:t>
            </a:r>
          </a:p>
        </p:txBody>
      </p:sp>
      <p:sp>
        <p:nvSpPr>
          <p:cNvPr id="131" name="Shape 131"/>
          <p:cNvSpPr/>
          <p:nvPr/>
        </p:nvSpPr>
        <p:spPr>
          <a:xfrm>
            <a:off x="533400" y="2971800"/>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32" name="5Min Num_3.png"/>
          <p:cNvPicPr/>
          <p:nvPr/>
        </p:nvPicPr>
        <p:blipFill>
          <a:blip r:embed="rId2">
            <a:extLst/>
          </a:blip>
          <a:stretch>
            <a:fillRect/>
          </a:stretch>
        </p:blipFill>
        <p:spPr>
          <a:xfrm>
            <a:off x="614362" y="1647825"/>
            <a:ext cx="457201" cy="420688"/>
          </a:xfrm>
          <a:prstGeom prst="rect">
            <a:avLst/>
          </a:prstGeom>
          <a:ln w="12700">
            <a:miter lim="400000"/>
          </a:ln>
        </p:spPr>
      </p:pic>
      <p:sp>
        <p:nvSpPr>
          <p:cNvPr id="133" name="Shape 133"/>
          <p:cNvSpPr/>
          <p:nvPr/>
        </p:nvSpPr>
        <p:spPr>
          <a:xfrm>
            <a:off x="685800" y="1657350"/>
            <a:ext cx="8026400" cy="774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0068AD"/>
              </a:buClr>
              <a:buFont typeface="Arial"/>
              <a:defRPr>
                <a:uFillTx/>
              </a:defRPr>
            </a:pPr>
            <a:r>
              <a:rPr b="1" sz="2400">
                <a:solidFill>
                  <a:srgbClr val="0068AD"/>
                </a:solidFill>
                <a:uFill>
                  <a:solidFill>
                    <a:srgbClr val="0068AD"/>
                  </a:solidFill>
                </a:uFill>
              </a:rPr>
              <a:t>Write a proportion. Then solve. </a:t>
            </a:r>
            <a:br>
              <a:rPr b="1" sz="2400">
                <a:solidFill>
                  <a:srgbClr val="0068AD"/>
                </a:solidFill>
                <a:uFill>
                  <a:solidFill>
                    <a:srgbClr val="0068AD"/>
                  </a:solidFill>
                </a:uFill>
              </a:rPr>
            </a:br>
            <a:r>
              <a:rPr b="1" sz="2400">
                <a:solidFill>
                  <a:srgbClr val="0068AD"/>
                </a:solidFill>
                <a:uFill>
                  <a:solidFill>
                    <a:srgbClr val="0068AD"/>
                  </a:solidFill>
                </a:uFill>
              </a:rPr>
              <a:t>18 donuts in 3 boxes, 30 donuts in </a:t>
            </a:r>
            <a:r>
              <a:rPr b="1" i="1" sz="2400">
                <a:solidFill>
                  <a:srgbClr val="0068AD"/>
                </a:solidFill>
                <a:uFill>
                  <a:solidFill>
                    <a:srgbClr val="0068AD"/>
                  </a:solidFill>
                </a:uFill>
              </a:rPr>
              <a:t>b</a:t>
            </a:r>
            <a:r>
              <a:rPr b="1" sz="2400">
                <a:solidFill>
                  <a:srgbClr val="0068AD"/>
                </a:solidFill>
                <a:uFill>
                  <a:solidFill>
                    <a:srgbClr val="0068AD"/>
                  </a:solidFill>
                </a:uFill>
              </a:rPr>
              <a:t> boxes</a:t>
            </a:r>
          </a:p>
        </p:txBody>
      </p:sp>
      <p:grpSp>
        <p:nvGrpSpPr>
          <p:cNvPr id="136" name="Group 136"/>
          <p:cNvGrpSpPr/>
          <p:nvPr/>
        </p:nvGrpSpPr>
        <p:grpSpPr>
          <a:xfrm>
            <a:off x="1066800" y="2705100"/>
            <a:ext cx="2806700" cy="3289301"/>
            <a:chOff x="0" y="0"/>
            <a:chExt cx="2806700" cy="3289300"/>
          </a:xfrm>
        </p:grpSpPr>
        <p:sp>
          <p:nvSpPr>
            <p:cNvPr id="134" name="Shape 134"/>
            <p:cNvSpPr/>
            <p:nvPr/>
          </p:nvSpPr>
          <p:spPr>
            <a:xfrm>
              <a:off x="0" y="190500"/>
              <a:ext cx="2806700" cy="21357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574040" indent="-533400">
                <a:lnSpc>
                  <a:spcPct val="90000"/>
                </a:lnSpc>
                <a:spcBef>
                  <a:spcPts val="1900"/>
                </a:spcBef>
                <a:buClr>
                  <a:srgbClr val="0068AD"/>
                </a:buClr>
                <a:buFont typeface="Arial"/>
                <a:defRPr>
                  <a:uFillTx/>
                </a:defRPr>
              </a:pPr>
              <a:r>
                <a:rPr b="1" sz="2400">
                  <a:solidFill>
                    <a:srgbClr val="0068AD"/>
                  </a:solidFill>
                  <a:uFill>
                    <a:solidFill>
                      <a:srgbClr val="0068AD"/>
                    </a:solidFill>
                  </a:uFill>
                </a:rPr>
                <a:t>A.</a:t>
              </a:r>
              <a:r>
                <a:rPr b="1" sz="2400">
                  <a:uFill>
                    <a:solidFill/>
                  </a:uFill>
                </a:rPr>
                <a:t>	</a:t>
              </a:r>
              <a:endParaRPr b="1" sz="2400">
                <a:uFill>
                  <a:solidFill/>
                </a:uFill>
              </a:endParaRPr>
            </a:p>
            <a:p>
              <a:pPr lvl="0" marL="574040" indent="-533400">
                <a:lnSpc>
                  <a:spcPct val="90000"/>
                </a:lnSpc>
                <a:spcBef>
                  <a:spcPts val="1900"/>
                </a:spcBef>
                <a:buClr>
                  <a:srgbClr val="0068AD"/>
                </a:buClr>
                <a:buFont typeface="Arial"/>
                <a:defRPr>
                  <a:uFillTx/>
                </a:defRPr>
              </a:pPr>
              <a:r>
                <a:rPr b="1" sz="2400">
                  <a:solidFill>
                    <a:srgbClr val="0068AD"/>
                  </a:solidFill>
                  <a:uFill>
                    <a:solidFill>
                      <a:srgbClr val="0068AD"/>
                    </a:solidFill>
                  </a:uFill>
                </a:rPr>
                <a:t>B.</a:t>
              </a:r>
              <a:r>
                <a:rPr b="1" sz="2400">
                  <a:uFill>
                    <a:solidFill/>
                  </a:uFill>
                </a:rPr>
                <a:t>	</a:t>
              </a:r>
              <a:endParaRPr b="1" sz="2400">
                <a:uFill>
                  <a:solidFill/>
                </a:uFill>
              </a:endParaRPr>
            </a:p>
            <a:p>
              <a:pPr lvl="0" marL="574040" indent="-533400">
                <a:lnSpc>
                  <a:spcPct val="90000"/>
                </a:lnSpc>
                <a:spcBef>
                  <a:spcPts val="1900"/>
                </a:spcBef>
                <a:buClr>
                  <a:srgbClr val="0068AD"/>
                </a:buClr>
                <a:buFont typeface="Arial"/>
                <a:defRPr>
                  <a:uFillTx/>
                </a:defRPr>
              </a:pPr>
              <a:r>
                <a:rPr b="1" sz="2400">
                  <a:solidFill>
                    <a:srgbClr val="0068AD"/>
                  </a:solidFill>
                  <a:uFill>
                    <a:solidFill>
                      <a:srgbClr val="0068AD"/>
                    </a:solidFill>
                  </a:uFill>
                </a:rPr>
                <a:t>C.</a:t>
              </a:r>
              <a:r>
                <a:rPr b="1" sz="2400">
                  <a:uFill>
                    <a:solidFill/>
                  </a:uFill>
                </a:rPr>
                <a:t>	</a:t>
              </a:r>
              <a:endParaRPr b="1" sz="2400">
                <a:uFill>
                  <a:solidFill/>
                </a:uFill>
              </a:endParaRPr>
            </a:p>
            <a:p>
              <a:pPr lvl="0" marL="574040" indent="-533400">
                <a:lnSpc>
                  <a:spcPct val="90000"/>
                </a:lnSpc>
                <a:spcBef>
                  <a:spcPts val="1900"/>
                </a:spcBef>
                <a:buClr>
                  <a:srgbClr val="0068AD"/>
                </a:buClr>
                <a:buFont typeface="Arial"/>
                <a:defRPr>
                  <a:uFillTx/>
                </a:defRPr>
              </a:pPr>
              <a:r>
                <a:rPr b="1" sz="2400">
                  <a:solidFill>
                    <a:srgbClr val="0068AD"/>
                  </a:solidFill>
                  <a:uFill>
                    <a:solidFill>
                      <a:srgbClr val="0068AD"/>
                    </a:solidFill>
                  </a:uFill>
                </a:rPr>
                <a:t>D.</a:t>
              </a:r>
              <a:r>
                <a:rPr b="1" sz="2400">
                  <a:uFill>
                    <a:solidFill/>
                  </a:uFill>
                </a:rPr>
                <a:t>	</a:t>
              </a:r>
            </a:p>
          </p:txBody>
        </p:sp>
        <p:pic>
          <p:nvPicPr>
            <p:cNvPr id="135" name="6-6-3.png"/>
            <p:cNvPicPr/>
            <p:nvPr/>
          </p:nvPicPr>
          <p:blipFill>
            <a:blip r:embed="rId3">
              <a:extLst/>
            </a:blip>
            <a:stretch>
              <a:fillRect/>
            </a:stretch>
          </p:blipFill>
          <p:spPr>
            <a:xfrm>
              <a:off x="609600" y="0"/>
              <a:ext cx="1795463" cy="3289301"/>
            </a:xfrm>
            <a:prstGeom prst="rect">
              <a:avLst/>
            </a:prstGeom>
            <a:ln w="12700" cap="flat">
              <a:noFill/>
              <a:miter lim="400000"/>
            </a:ln>
            <a:effectLst/>
          </p:spPr>
        </p:pic>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32"/>
                                        </p:tgtEl>
                                        <p:attrNameLst>
                                          <p:attrName>style.visibility</p:attrName>
                                        </p:attrNameLst>
                                      </p:cBhvr>
                                      <p:to>
                                        <p:strVal val="visible"/>
                                      </p:to>
                                    </p:set>
                                    <p:animEffect filter="fade" transition="in">
                                      <p:cBhvr>
                                        <p:cTn id="7" dur="500"/>
                                        <p:tgtEl>
                                          <p:spTgt spid="132"/>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33"/>
                                        </p:tgtEl>
                                        <p:attrNameLst>
                                          <p:attrName>style.visibility</p:attrName>
                                        </p:attrNameLst>
                                      </p:cBhvr>
                                      <p:to>
                                        <p:strVal val="visible"/>
                                      </p:to>
                                    </p:set>
                                    <p:animEffect filter="wipe(left)" transition="in">
                                      <p:cBhvr>
                                        <p:cTn id="11" dur="500"/>
                                        <p:tgtEl>
                                          <p:spTgt spid="133"/>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36"/>
                                        </p:tgtEl>
                                        <p:attrNameLst>
                                          <p:attrName>style.visibility</p:attrName>
                                        </p:attrNameLst>
                                      </p:cBhvr>
                                      <p:to>
                                        <p:strVal val="visible"/>
                                      </p:to>
                                    </p:set>
                                    <p:animEffect filter="wipe(left)" transition="in">
                                      <p:cBhvr>
                                        <p:cTn id="15" dur="500"/>
                                        <p:tgtEl>
                                          <p:spTgt spid="136"/>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31"/>
                                        </p:tgtEl>
                                        <p:attrNameLst>
                                          <p:attrName>style.visibility</p:attrName>
                                        </p:attrNameLst>
                                      </p:cBhvr>
                                      <p:to>
                                        <p:strVal val="visible"/>
                                      </p:to>
                                    </p:set>
                                    <p:anim calcmode="lin" valueType="num">
                                      <p:cBhvr>
                                        <p:cTn id="20" dur="500" fill="hold"/>
                                        <p:tgtEl>
                                          <p:spTgt spid="131"/>
                                        </p:tgtEl>
                                        <p:attrNameLst>
                                          <p:attrName>ppt_x</p:attrName>
                                        </p:attrNameLst>
                                      </p:cBhvr>
                                      <p:tavLst>
                                        <p:tav tm="0">
                                          <p:val>
                                            <p:strVal val="0-#ppt_w/2"/>
                                          </p:val>
                                        </p:tav>
                                        <p:tav tm="100000">
                                          <p:val>
                                            <p:strVal val="#ppt_x"/>
                                          </p:val>
                                        </p:tav>
                                      </p:tavLst>
                                    </p:anim>
                                    <p:anim calcmode="lin" valueType="num">
                                      <p:cBhvr>
                                        <p:cTn id="21" dur="500" fill="hold"/>
                                        <p:tgtEl>
                                          <p:spTgt spid="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3" grpId="2"/>
      <p:bldP build="whole" bldLvl="1" animBg="1" rev="0" advAuto="0" spid="132" grpId="1"/>
      <p:bldP build="whole" bldLvl="1" animBg="1" rev="0" advAuto="0" spid="131" grpId="4"/>
      <p:bldP build="whole" bldLvl="1" animBg="1" rev="0" advAuto="0" spid="136" grpId="3"/>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4</a:t>
            </a:r>
          </a:p>
        </p:txBody>
      </p:sp>
      <p:sp>
        <p:nvSpPr>
          <p:cNvPr id="139" name="Shape 139"/>
          <p:cNvSpPr/>
          <p:nvPr/>
        </p:nvSpPr>
        <p:spPr>
          <a:xfrm>
            <a:off x="533400" y="5562600"/>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40" name="5Min Num_4.png"/>
          <p:cNvPicPr/>
          <p:nvPr/>
        </p:nvPicPr>
        <p:blipFill>
          <a:blip r:embed="rId2">
            <a:extLst/>
          </a:blip>
          <a:stretch>
            <a:fillRect/>
          </a:stretch>
        </p:blipFill>
        <p:spPr>
          <a:xfrm>
            <a:off x="614362" y="1647825"/>
            <a:ext cx="457201" cy="420688"/>
          </a:xfrm>
          <a:prstGeom prst="rect">
            <a:avLst/>
          </a:prstGeom>
          <a:ln w="12700">
            <a:miter lim="400000"/>
          </a:ln>
        </p:spPr>
      </p:pic>
      <p:sp>
        <p:nvSpPr>
          <p:cNvPr id="141" name="Shape 141"/>
          <p:cNvSpPr/>
          <p:nvPr/>
        </p:nvSpPr>
        <p:spPr>
          <a:xfrm>
            <a:off x="685800" y="1657350"/>
            <a:ext cx="8026400" cy="10922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0068AD"/>
              </a:buClr>
              <a:buFont typeface="Arial"/>
              <a:defRPr>
                <a:uFillTx/>
              </a:defRPr>
            </a:pPr>
            <a:r>
              <a:rPr b="1" sz="2400">
                <a:solidFill>
                  <a:srgbClr val="0068AD"/>
                </a:solidFill>
                <a:uFill>
                  <a:solidFill>
                    <a:srgbClr val="0068AD"/>
                  </a:solidFill>
                </a:uFill>
              </a:rPr>
              <a:t>Write a proportion. Then solve. </a:t>
            </a:r>
            <a:br>
              <a:rPr b="1" sz="2400">
                <a:solidFill>
                  <a:srgbClr val="0068AD"/>
                </a:solidFill>
                <a:uFill>
                  <a:solidFill>
                    <a:srgbClr val="0068AD"/>
                  </a:solidFill>
                </a:uFill>
              </a:rPr>
            </a:br>
            <a:r>
              <a:rPr b="1" sz="2400">
                <a:solidFill>
                  <a:srgbClr val="0068AD"/>
                </a:solidFill>
                <a:uFill>
                  <a:solidFill>
                    <a:srgbClr val="0068AD"/>
                  </a:solidFill>
                </a:uFill>
              </a:rPr>
              <a:t>5 pounds of meat for $17.45, </a:t>
            </a:r>
            <a:r>
              <a:rPr b="1" i="1" sz="2400">
                <a:solidFill>
                  <a:srgbClr val="0068AD"/>
                </a:solidFill>
                <a:uFill>
                  <a:solidFill>
                    <a:srgbClr val="0068AD"/>
                  </a:solidFill>
                </a:uFill>
              </a:rPr>
              <a:t>p</a:t>
            </a:r>
            <a:r>
              <a:rPr b="1" sz="2400">
                <a:solidFill>
                  <a:srgbClr val="0068AD"/>
                </a:solidFill>
                <a:uFill>
                  <a:solidFill>
                    <a:srgbClr val="0068AD"/>
                  </a:solidFill>
                </a:uFill>
              </a:rPr>
              <a:t> pounds of meat for $10.47</a:t>
            </a:r>
          </a:p>
        </p:txBody>
      </p:sp>
      <p:grpSp>
        <p:nvGrpSpPr>
          <p:cNvPr id="144" name="Group 144"/>
          <p:cNvGrpSpPr/>
          <p:nvPr/>
        </p:nvGrpSpPr>
        <p:grpSpPr>
          <a:xfrm>
            <a:off x="1066800" y="2803525"/>
            <a:ext cx="3305176" cy="3394076"/>
            <a:chOff x="0" y="0"/>
            <a:chExt cx="3305175" cy="3394075"/>
          </a:xfrm>
        </p:grpSpPr>
        <p:sp>
          <p:nvSpPr>
            <p:cNvPr id="142" name="Shape 142"/>
            <p:cNvSpPr/>
            <p:nvPr/>
          </p:nvSpPr>
          <p:spPr>
            <a:xfrm>
              <a:off x="0" y="219075"/>
              <a:ext cx="2806700" cy="21357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574040" indent="-533400">
                <a:lnSpc>
                  <a:spcPct val="90000"/>
                </a:lnSpc>
                <a:spcBef>
                  <a:spcPts val="1900"/>
                </a:spcBef>
                <a:buClr>
                  <a:srgbClr val="0068AD"/>
                </a:buClr>
                <a:buFont typeface="Arial"/>
                <a:defRPr>
                  <a:uFillTx/>
                </a:defRPr>
              </a:pPr>
              <a:r>
                <a:rPr b="1" sz="2400">
                  <a:solidFill>
                    <a:srgbClr val="0068AD"/>
                  </a:solidFill>
                  <a:uFill>
                    <a:solidFill>
                      <a:srgbClr val="0068AD"/>
                    </a:solidFill>
                  </a:uFill>
                </a:rPr>
                <a:t>A.</a:t>
              </a:r>
              <a:r>
                <a:rPr b="1" sz="2400">
                  <a:uFill>
                    <a:solidFill/>
                  </a:uFill>
                </a:rPr>
                <a:t>	</a:t>
              </a:r>
              <a:endParaRPr b="1" sz="2400">
                <a:uFill>
                  <a:solidFill/>
                </a:uFill>
              </a:endParaRPr>
            </a:p>
            <a:p>
              <a:pPr lvl="0" marL="574040" indent="-533400">
                <a:lnSpc>
                  <a:spcPct val="90000"/>
                </a:lnSpc>
                <a:spcBef>
                  <a:spcPts val="1900"/>
                </a:spcBef>
                <a:buClr>
                  <a:srgbClr val="0068AD"/>
                </a:buClr>
                <a:buFont typeface="Arial"/>
                <a:defRPr>
                  <a:uFillTx/>
                </a:defRPr>
              </a:pPr>
              <a:r>
                <a:rPr b="1" sz="2400">
                  <a:solidFill>
                    <a:srgbClr val="0068AD"/>
                  </a:solidFill>
                  <a:uFill>
                    <a:solidFill>
                      <a:srgbClr val="0068AD"/>
                    </a:solidFill>
                  </a:uFill>
                </a:rPr>
                <a:t>B.</a:t>
              </a:r>
              <a:r>
                <a:rPr b="1" sz="2400">
                  <a:uFill>
                    <a:solidFill/>
                  </a:uFill>
                </a:rPr>
                <a:t>	</a:t>
              </a:r>
              <a:endParaRPr b="1" sz="2400">
                <a:uFill>
                  <a:solidFill/>
                </a:uFill>
              </a:endParaRPr>
            </a:p>
            <a:p>
              <a:pPr lvl="0" marL="574040" indent="-533400">
                <a:lnSpc>
                  <a:spcPct val="90000"/>
                </a:lnSpc>
                <a:spcBef>
                  <a:spcPts val="1900"/>
                </a:spcBef>
                <a:buClr>
                  <a:srgbClr val="0068AD"/>
                </a:buClr>
                <a:buFont typeface="Arial"/>
                <a:defRPr>
                  <a:uFillTx/>
                </a:defRPr>
              </a:pPr>
              <a:r>
                <a:rPr b="1" sz="2400">
                  <a:solidFill>
                    <a:srgbClr val="0068AD"/>
                  </a:solidFill>
                  <a:uFill>
                    <a:solidFill>
                      <a:srgbClr val="0068AD"/>
                    </a:solidFill>
                  </a:uFill>
                </a:rPr>
                <a:t>C.</a:t>
              </a:r>
              <a:r>
                <a:rPr b="1" sz="2400">
                  <a:uFill>
                    <a:solidFill/>
                  </a:uFill>
                </a:rPr>
                <a:t>	</a:t>
              </a:r>
              <a:endParaRPr b="1" sz="2400">
                <a:uFill>
                  <a:solidFill/>
                </a:uFill>
              </a:endParaRPr>
            </a:p>
            <a:p>
              <a:pPr lvl="0" marL="574040" indent="-533400">
                <a:lnSpc>
                  <a:spcPct val="90000"/>
                </a:lnSpc>
                <a:spcBef>
                  <a:spcPts val="1900"/>
                </a:spcBef>
                <a:buClr>
                  <a:srgbClr val="0068AD"/>
                </a:buClr>
                <a:buFont typeface="Arial"/>
                <a:defRPr>
                  <a:uFillTx/>
                </a:defRPr>
              </a:pPr>
              <a:r>
                <a:rPr b="1" sz="2400">
                  <a:solidFill>
                    <a:srgbClr val="0068AD"/>
                  </a:solidFill>
                  <a:uFill>
                    <a:solidFill>
                      <a:srgbClr val="0068AD"/>
                    </a:solidFill>
                  </a:uFill>
                </a:rPr>
                <a:t>D.</a:t>
              </a:r>
              <a:r>
                <a:rPr b="1" sz="2400">
                  <a:uFill>
                    <a:solidFill/>
                  </a:uFill>
                </a:rPr>
                <a:t>	</a:t>
              </a:r>
            </a:p>
          </p:txBody>
        </p:sp>
        <p:pic>
          <p:nvPicPr>
            <p:cNvPr id="143" name="6-6-4.png"/>
            <p:cNvPicPr/>
            <p:nvPr/>
          </p:nvPicPr>
          <p:blipFill>
            <a:blip r:embed="rId3">
              <a:extLst/>
            </a:blip>
            <a:stretch>
              <a:fillRect/>
            </a:stretch>
          </p:blipFill>
          <p:spPr>
            <a:xfrm>
              <a:off x="558800" y="0"/>
              <a:ext cx="2746376" cy="3394076"/>
            </a:xfrm>
            <a:prstGeom prst="rect">
              <a:avLst/>
            </a:prstGeom>
            <a:ln w="12700" cap="flat">
              <a:noFill/>
              <a:miter lim="400000"/>
            </a:ln>
            <a:effectLst/>
          </p:spPr>
        </p:pic>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40"/>
                                        </p:tgtEl>
                                        <p:attrNameLst>
                                          <p:attrName>style.visibility</p:attrName>
                                        </p:attrNameLst>
                                      </p:cBhvr>
                                      <p:to>
                                        <p:strVal val="visible"/>
                                      </p:to>
                                    </p:set>
                                    <p:animEffect filter="fade" transition="in">
                                      <p:cBhvr>
                                        <p:cTn id="7" dur="500"/>
                                        <p:tgtEl>
                                          <p:spTgt spid="140"/>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41"/>
                                        </p:tgtEl>
                                        <p:attrNameLst>
                                          <p:attrName>style.visibility</p:attrName>
                                        </p:attrNameLst>
                                      </p:cBhvr>
                                      <p:to>
                                        <p:strVal val="visible"/>
                                      </p:to>
                                    </p:set>
                                    <p:animEffect filter="wipe(left)" transition="in">
                                      <p:cBhvr>
                                        <p:cTn id="11" dur="500"/>
                                        <p:tgtEl>
                                          <p:spTgt spid="141"/>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44"/>
                                        </p:tgtEl>
                                        <p:attrNameLst>
                                          <p:attrName>style.visibility</p:attrName>
                                        </p:attrNameLst>
                                      </p:cBhvr>
                                      <p:to>
                                        <p:strVal val="visible"/>
                                      </p:to>
                                    </p:set>
                                    <p:animEffect filter="wipe(left)" transition="in">
                                      <p:cBhvr>
                                        <p:cTn id="15" dur="500"/>
                                        <p:tgtEl>
                                          <p:spTgt spid="144"/>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39"/>
                                        </p:tgtEl>
                                        <p:attrNameLst>
                                          <p:attrName>style.visibility</p:attrName>
                                        </p:attrNameLst>
                                      </p:cBhvr>
                                      <p:to>
                                        <p:strVal val="visible"/>
                                      </p:to>
                                    </p:set>
                                    <p:anim calcmode="lin" valueType="num">
                                      <p:cBhvr>
                                        <p:cTn id="20" dur="500" fill="hold"/>
                                        <p:tgtEl>
                                          <p:spTgt spid="139"/>
                                        </p:tgtEl>
                                        <p:attrNameLst>
                                          <p:attrName>ppt_x</p:attrName>
                                        </p:attrNameLst>
                                      </p:cBhvr>
                                      <p:tavLst>
                                        <p:tav tm="0">
                                          <p:val>
                                            <p:strVal val="0-#ppt_w/2"/>
                                          </p:val>
                                        </p:tav>
                                        <p:tav tm="100000">
                                          <p:val>
                                            <p:strVal val="#ppt_x"/>
                                          </p:val>
                                        </p:tav>
                                      </p:tavLst>
                                    </p:anim>
                                    <p:anim calcmode="lin" valueType="num">
                                      <p:cBhvr>
                                        <p:cTn id="21" dur="500" fill="hold"/>
                                        <p:tgtEl>
                                          <p:spTgt spid="1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1" grpId="2"/>
      <p:bldP build="whole" bldLvl="1" animBg="1" rev="0" advAuto="0" spid="140" grpId="1"/>
      <p:bldP build="whole" bldLvl="1" animBg="1" rev="0" advAuto="0" spid="144" grpId="3"/>
      <p:bldP build="whole" bldLvl="1" animBg="1" rev="0" advAuto="0" spid="139" grpId="4"/>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5</a:t>
            </a:r>
          </a:p>
        </p:txBody>
      </p:sp>
      <p:sp>
        <p:nvSpPr>
          <p:cNvPr id="147" name="Shape 147"/>
          <p:cNvSpPr/>
          <p:nvPr/>
        </p:nvSpPr>
        <p:spPr>
          <a:xfrm>
            <a:off x="533400" y="3163887"/>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48" name="5Min Num_5.png"/>
          <p:cNvPicPr/>
          <p:nvPr/>
        </p:nvPicPr>
        <p:blipFill>
          <a:blip r:embed="rId2">
            <a:extLst/>
          </a:blip>
          <a:stretch>
            <a:fillRect/>
          </a:stretch>
        </p:blipFill>
        <p:spPr>
          <a:xfrm>
            <a:off x="614362" y="1647825"/>
            <a:ext cx="457201" cy="420688"/>
          </a:xfrm>
          <a:prstGeom prst="rect">
            <a:avLst/>
          </a:prstGeom>
          <a:ln w="12700">
            <a:miter lim="400000"/>
          </a:ln>
        </p:spPr>
      </p:pic>
      <p:sp>
        <p:nvSpPr>
          <p:cNvPr id="149" name="Shape 149"/>
          <p:cNvSpPr/>
          <p:nvPr/>
        </p:nvSpPr>
        <p:spPr>
          <a:xfrm>
            <a:off x="685800" y="1657350"/>
            <a:ext cx="8026400" cy="10922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3540">
              <a:lnSpc>
                <a:spcPct val="90000"/>
              </a:lnSpc>
              <a:buClr>
                <a:srgbClr val="0068AD"/>
              </a:buClr>
              <a:buFont typeface="Arial"/>
              <a:defRPr b="1" sz="2400">
                <a:solidFill>
                  <a:srgbClr val="0068AD"/>
                </a:solidFill>
                <a:uFill>
                  <a:solidFill>
                    <a:srgbClr val="0068AD"/>
                  </a:solidFill>
                </a:uFill>
              </a:defRPr>
            </a:lvl1pPr>
          </a:lstStyle>
          <a:p>
            <a:pPr lvl="0">
              <a:defRPr b="0" sz="1800">
                <a:solidFill>
                  <a:srgbClr val="000000"/>
                </a:solidFill>
                <a:uFillTx/>
              </a:defRPr>
            </a:pPr>
            <a:r>
              <a:rPr b="1" sz="2400">
                <a:solidFill>
                  <a:srgbClr val="0068AD"/>
                </a:solidFill>
                <a:uFill>
                  <a:solidFill>
                    <a:srgbClr val="0068AD"/>
                  </a:solidFill>
                </a:uFill>
              </a:rPr>
              <a:t>There are approximately 2.54 centimeters in 1 inch. Write a proportion to find the length, in inches, of a meter stick (100 centimeters).</a:t>
            </a:r>
          </a:p>
        </p:txBody>
      </p:sp>
      <p:grpSp>
        <p:nvGrpSpPr>
          <p:cNvPr id="152" name="Group 152"/>
          <p:cNvGrpSpPr/>
          <p:nvPr/>
        </p:nvGrpSpPr>
        <p:grpSpPr>
          <a:xfrm>
            <a:off x="1066800" y="2882899"/>
            <a:ext cx="2806700" cy="3286126"/>
            <a:chOff x="0" y="0"/>
            <a:chExt cx="2806700" cy="3286125"/>
          </a:xfrm>
        </p:grpSpPr>
        <p:sp>
          <p:nvSpPr>
            <p:cNvPr id="150" name="Shape 150"/>
            <p:cNvSpPr/>
            <p:nvPr/>
          </p:nvSpPr>
          <p:spPr>
            <a:xfrm>
              <a:off x="0" y="203200"/>
              <a:ext cx="2806700" cy="21357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574040" indent="-533400">
                <a:lnSpc>
                  <a:spcPct val="90000"/>
                </a:lnSpc>
                <a:spcBef>
                  <a:spcPts val="1900"/>
                </a:spcBef>
                <a:buClr>
                  <a:srgbClr val="0068AD"/>
                </a:buClr>
                <a:buFont typeface="Arial"/>
                <a:defRPr>
                  <a:uFillTx/>
                </a:defRPr>
              </a:pPr>
              <a:r>
                <a:rPr b="1" sz="2400">
                  <a:solidFill>
                    <a:srgbClr val="0068AD"/>
                  </a:solidFill>
                  <a:uFill>
                    <a:solidFill>
                      <a:srgbClr val="0068AD"/>
                    </a:solidFill>
                  </a:uFill>
                </a:rPr>
                <a:t>A.</a:t>
              </a:r>
              <a:r>
                <a:rPr b="1" sz="2400">
                  <a:uFill>
                    <a:solidFill/>
                  </a:uFill>
                </a:rPr>
                <a:t>	</a:t>
              </a:r>
              <a:endParaRPr b="1" sz="2400">
                <a:uFill>
                  <a:solidFill/>
                </a:uFill>
              </a:endParaRPr>
            </a:p>
            <a:p>
              <a:pPr lvl="0" marL="574040" indent="-533400">
                <a:lnSpc>
                  <a:spcPct val="90000"/>
                </a:lnSpc>
                <a:spcBef>
                  <a:spcPts val="1900"/>
                </a:spcBef>
                <a:buClr>
                  <a:srgbClr val="0068AD"/>
                </a:buClr>
                <a:buFont typeface="Arial"/>
                <a:defRPr>
                  <a:uFillTx/>
                </a:defRPr>
              </a:pPr>
              <a:r>
                <a:rPr b="1" sz="2400">
                  <a:solidFill>
                    <a:srgbClr val="0068AD"/>
                  </a:solidFill>
                  <a:uFill>
                    <a:solidFill>
                      <a:srgbClr val="0068AD"/>
                    </a:solidFill>
                  </a:uFill>
                </a:rPr>
                <a:t>B.</a:t>
              </a:r>
              <a:r>
                <a:rPr b="1" sz="2400">
                  <a:uFill>
                    <a:solidFill/>
                  </a:uFill>
                </a:rPr>
                <a:t>	</a:t>
              </a:r>
              <a:endParaRPr b="1" sz="2400">
                <a:uFill>
                  <a:solidFill/>
                </a:uFill>
              </a:endParaRPr>
            </a:p>
            <a:p>
              <a:pPr lvl="0" marL="574040" indent="-533400">
                <a:lnSpc>
                  <a:spcPct val="90000"/>
                </a:lnSpc>
                <a:spcBef>
                  <a:spcPts val="1900"/>
                </a:spcBef>
                <a:buClr>
                  <a:srgbClr val="0068AD"/>
                </a:buClr>
                <a:buFont typeface="Arial"/>
                <a:defRPr>
                  <a:uFillTx/>
                </a:defRPr>
              </a:pPr>
              <a:r>
                <a:rPr b="1" sz="2400">
                  <a:solidFill>
                    <a:srgbClr val="0068AD"/>
                  </a:solidFill>
                  <a:uFill>
                    <a:solidFill>
                      <a:srgbClr val="0068AD"/>
                    </a:solidFill>
                  </a:uFill>
                </a:rPr>
                <a:t>C.</a:t>
              </a:r>
              <a:r>
                <a:rPr b="1" sz="2400">
                  <a:uFill>
                    <a:solidFill/>
                  </a:uFill>
                </a:rPr>
                <a:t>	</a:t>
              </a:r>
              <a:endParaRPr b="1" sz="2400">
                <a:uFill>
                  <a:solidFill/>
                </a:uFill>
              </a:endParaRPr>
            </a:p>
            <a:p>
              <a:pPr lvl="0" marL="574040" indent="-533400">
                <a:lnSpc>
                  <a:spcPct val="90000"/>
                </a:lnSpc>
                <a:spcBef>
                  <a:spcPts val="1900"/>
                </a:spcBef>
                <a:buClr>
                  <a:srgbClr val="0068AD"/>
                </a:buClr>
                <a:buFont typeface="Arial"/>
                <a:defRPr>
                  <a:uFillTx/>
                </a:defRPr>
              </a:pPr>
              <a:r>
                <a:rPr b="1" sz="2400">
                  <a:solidFill>
                    <a:srgbClr val="0068AD"/>
                  </a:solidFill>
                  <a:uFill>
                    <a:solidFill>
                      <a:srgbClr val="0068AD"/>
                    </a:solidFill>
                  </a:uFill>
                </a:rPr>
                <a:t>D.</a:t>
              </a:r>
              <a:r>
                <a:rPr b="1" sz="2400">
                  <a:uFill>
                    <a:solidFill/>
                  </a:uFill>
                </a:rPr>
                <a:t>	</a:t>
              </a:r>
            </a:p>
          </p:txBody>
        </p:sp>
        <p:pic>
          <p:nvPicPr>
            <p:cNvPr id="151" name="6-6-5.png"/>
            <p:cNvPicPr/>
            <p:nvPr/>
          </p:nvPicPr>
          <p:blipFill>
            <a:blip r:embed="rId3">
              <a:extLst/>
            </a:blip>
            <a:stretch>
              <a:fillRect/>
            </a:stretch>
          </p:blipFill>
          <p:spPr>
            <a:xfrm>
              <a:off x="685800" y="0"/>
              <a:ext cx="1616075" cy="3286125"/>
            </a:xfrm>
            <a:prstGeom prst="rect">
              <a:avLst/>
            </a:prstGeom>
            <a:ln w="12700" cap="flat">
              <a:noFill/>
              <a:miter lim="400000"/>
            </a:ln>
            <a:effectLst/>
          </p:spPr>
        </p:pic>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48"/>
                                        </p:tgtEl>
                                        <p:attrNameLst>
                                          <p:attrName>style.visibility</p:attrName>
                                        </p:attrNameLst>
                                      </p:cBhvr>
                                      <p:to>
                                        <p:strVal val="visible"/>
                                      </p:to>
                                    </p:set>
                                    <p:animEffect filter="fade" transition="in">
                                      <p:cBhvr>
                                        <p:cTn id="7" dur="500"/>
                                        <p:tgtEl>
                                          <p:spTgt spid="148"/>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49"/>
                                        </p:tgtEl>
                                        <p:attrNameLst>
                                          <p:attrName>style.visibility</p:attrName>
                                        </p:attrNameLst>
                                      </p:cBhvr>
                                      <p:to>
                                        <p:strVal val="visible"/>
                                      </p:to>
                                    </p:set>
                                    <p:animEffect filter="wipe(left)" transition="in">
                                      <p:cBhvr>
                                        <p:cTn id="11" dur="500"/>
                                        <p:tgtEl>
                                          <p:spTgt spid="149"/>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52"/>
                                        </p:tgtEl>
                                        <p:attrNameLst>
                                          <p:attrName>style.visibility</p:attrName>
                                        </p:attrNameLst>
                                      </p:cBhvr>
                                      <p:to>
                                        <p:strVal val="visible"/>
                                      </p:to>
                                    </p:set>
                                    <p:animEffect filter="wipe(left)" transition="in">
                                      <p:cBhvr>
                                        <p:cTn id="15" dur="500"/>
                                        <p:tgtEl>
                                          <p:spTgt spid="152"/>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47"/>
                                        </p:tgtEl>
                                        <p:attrNameLst>
                                          <p:attrName>style.visibility</p:attrName>
                                        </p:attrNameLst>
                                      </p:cBhvr>
                                      <p:to>
                                        <p:strVal val="visible"/>
                                      </p:to>
                                    </p:set>
                                    <p:anim calcmode="lin" valueType="num">
                                      <p:cBhvr>
                                        <p:cTn id="20" dur="500" fill="hold"/>
                                        <p:tgtEl>
                                          <p:spTgt spid="147"/>
                                        </p:tgtEl>
                                        <p:attrNameLst>
                                          <p:attrName>ppt_x</p:attrName>
                                        </p:attrNameLst>
                                      </p:cBhvr>
                                      <p:tavLst>
                                        <p:tav tm="0">
                                          <p:val>
                                            <p:strVal val="0-#ppt_w/2"/>
                                          </p:val>
                                        </p:tav>
                                        <p:tav tm="100000">
                                          <p:val>
                                            <p:strVal val="#ppt_x"/>
                                          </p:val>
                                        </p:tav>
                                      </p:tavLst>
                                    </p:anim>
                                    <p:anim calcmode="lin" valueType="num">
                                      <p:cBhvr>
                                        <p:cTn id="21" dur="500" fill="hold"/>
                                        <p:tgtEl>
                                          <p:spTgt spid="1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2" grpId="3"/>
      <p:bldP build="whole" bldLvl="1" animBg="1" rev="0" advAuto="0" spid="147" grpId="4"/>
      <p:bldP build="whole" bldLvl="1" animBg="1" rev="0" advAuto="0" spid="148" grpId="1"/>
      <p:bldP build="whole" bldLvl="1" animBg="1" rev="0" advAuto="0" spid="149" grpId="2"/>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6</a:t>
            </a:r>
          </a:p>
        </p:txBody>
      </p:sp>
      <p:sp>
        <p:nvSpPr>
          <p:cNvPr id="155" name="Shape 155"/>
          <p:cNvSpPr/>
          <p:nvPr/>
        </p:nvSpPr>
        <p:spPr>
          <a:xfrm>
            <a:off x="1066800" y="3200400"/>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8</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11</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13</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16</a:t>
            </a:r>
          </a:p>
        </p:txBody>
      </p:sp>
      <p:sp>
        <p:nvSpPr>
          <p:cNvPr id="156" name="Shape 156"/>
          <p:cNvSpPr/>
          <p:nvPr/>
        </p:nvSpPr>
        <p:spPr>
          <a:xfrm>
            <a:off x="685800" y="1657350"/>
            <a:ext cx="8032750" cy="141034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3540">
              <a:lnSpc>
                <a:spcPct val="90000"/>
              </a:lnSpc>
              <a:buClr>
                <a:srgbClr val="0068AD"/>
              </a:buClr>
              <a:buFont typeface="Arial"/>
              <a:defRPr b="1" sz="2400">
                <a:solidFill>
                  <a:srgbClr val="0068AD"/>
                </a:solidFill>
                <a:uFill>
                  <a:solidFill>
                    <a:srgbClr val="0068AD"/>
                  </a:solidFill>
                </a:uFill>
              </a:defRPr>
            </a:lvl1pPr>
          </a:lstStyle>
          <a:p>
            <a:pPr lvl="0">
              <a:defRPr b="0" sz="1800">
                <a:solidFill>
                  <a:srgbClr val="000000"/>
                </a:solidFill>
                <a:uFillTx/>
              </a:defRPr>
            </a:pPr>
            <a:r>
              <a:rPr b="1" sz="2400">
                <a:solidFill>
                  <a:srgbClr val="0068AD"/>
                </a:solidFill>
                <a:uFill>
                  <a:solidFill>
                    <a:srgbClr val="0068AD"/>
                  </a:solidFill>
                </a:uFill>
              </a:rPr>
              <a:t>Angie notices that for every 32 eggs her hen lays, one will be brown while the rest are white. If Angie’s hen produces 416 eggs, how many could Angie predict would be brown?</a:t>
            </a:r>
          </a:p>
        </p:txBody>
      </p:sp>
      <p:sp>
        <p:nvSpPr>
          <p:cNvPr id="157" name="Shape 157"/>
          <p:cNvSpPr/>
          <p:nvPr/>
        </p:nvSpPr>
        <p:spPr>
          <a:xfrm>
            <a:off x="533400" y="5145087"/>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58" name="Std Test Prac.png"/>
          <p:cNvPicPr/>
          <p:nvPr/>
        </p:nvPicPr>
        <p:blipFill>
          <a:blip r:embed="rId2">
            <a:extLst/>
          </a:blip>
          <a:stretch>
            <a:fillRect/>
          </a:stretch>
        </p:blipFill>
        <p:spPr>
          <a:xfrm>
            <a:off x="647700" y="1295400"/>
            <a:ext cx="3373438" cy="311150"/>
          </a:xfrm>
          <a:prstGeom prst="rect">
            <a:avLst/>
          </a:prstGeom>
          <a:ln w="12700">
            <a:miter lim="400000"/>
          </a:ln>
        </p:spPr>
      </p:pic>
      <p:pic>
        <p:nvPicPr>
          <p:cNvPr id="159" name="5Min Num_6.png"/>
          <p:cNvPicPr/>
          <p:nvPr/>
        </p:nvPicPr>
        <p:blipFill>
          <a:blip r:embed="rId3">
            <a:extLst/>
          </a:blip>
          <a:stretch>
            <a:fillRect/>
          </a:stretch>
        </p:blipFill>
        <p:spPr>
          <a:xfrm>
            <a:off x="614362" y="1647825"/>
            <a:ext cx="457201" cy="42068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58"/>
                                        </p:tgtEl>
                                        <p:attrNameLst>
                                          <p:attrName>style.visibility</p:attrName>
                                        </p:attrNameLst>
                                      </p:cBhvr>
                                      <p:to>
                                        <p:strVal val="visible"/>
                                      </p:to>
                                    </p:set>
                                    <p:animEffect filter="wipe(left)" transition="in">
                                      <p:cBhvr>
                                        <p:cTn id="7" dur="500"/>
                                        <p:tgtEl>
                                          <p:spTgt spid="158"/>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159"/>
                                        </p:tgtEl>
                                        <p:attrNameLst>
                                          <p:attrName>style.visibility</p:attrName>
                                        </p:attrNameLst>
                                      </p:cBhvr>
                                      <p:to>
                                        <p:strVal val="visible"/>
                                      </p:to>
                                    </p:set>
                                    <p:animEffect filter="fade" transition="in">
                                      <p:cBhvr>
                                        <p:cTn id="11" dur="500"/>
                                        <p:tgtEl>
                                          <p:spTgt spid="159"/>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56"/>
                                        </p:tgtEl>
                                        <p:attrNameLst>
                                          <p:attrName>style.visibility</p:attrName>
                                        </p:attrNameLst>
                                      </p:cBhvr>
                                      <p:to>
                                        <p:strVal val="visible"/>
                                      </p:to>
                                    </p:set>
                                    <p:animEffect filter="wipe(left)" transition="in">
                                      <p:cBhvr>
                                        <p:cTn id="15" dur="500"/>
                                        <p:tgtEl>
                                          <p:spTgt spid="156"/>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155"/>
                                        </p:tgtEl>
                                        <p:attrNameLst>
                                          <p:attrName>style.visibility</p:attrName>
                                        </p:attrNameLst>
                                      </p:cBhvr>
                                      <p:to>
                                        <p:strVal val="visible"/>
                                      </p:to>
                                    </p:set>
                                    <p:animEffect filter="wipe(left)" transition="in">
                                      <p:cBhvr>
                                        <p:cTn id="19" dur="500"/>
                                        <p:tgtEl>
                                          <p:spTgt spid="155"/>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8" presetID="2" grpId="5" fill="hold">
                                  <p:stCondLst>
                                    <p:cond delay="0"/>
                                  </p:stCondLst>
                                  <p:iterate type="el" backwards="0">
                                    <p:tmAbs val="0"/>
                                  </p:iterate>
                                  <p:childTnLst>
                                    <p:set>
                                      <p:cBhvr>
                                        <p:cTn id="23" fill="hold"/>
                                        <p:tgtEl>
                                          <p:spTgt spid="157"/>
                                        </p:tgtEl>
                                        <p:attrNameLst>
                                          <p:attrName>style.visibility</p:attrName>
                                        </p:attrNameLst>
                                      </p:cBhvr>
                                      <p:to>
                                        <p:strVal val="visible"/>
                                      </p:to>
                                    </p:set>
                                    <p:anim calcmode="lin" valueType="num">
                                      <p:cBhvr>
                                        <p:cTn id="24" dur="500" fill="hold"/>
                                        <p:tgtEl>
                                          <p:spTgt spid="157"/>
                                        </p:tgtEl>
                                        <p:attrNameLst>
                                          <p:attrName>ppt_x</p:attrName>
                                        </p:attrNameLst>
                                      </p:cBhvr>
                                      <p:tavLst>
                                        <p:tav tm="0">
                                          <p:val>
                                            <p:strVal val="0-#ppt_w/2"/>
                                          </p:val>
                                        </p:tav>
                                        <p:tav tm="100000">
                                          <p:val>
                                            <p:strVal val="#ppt_x"/>
                                          </p:val>
                                        </p:tav>
                                      </p:tavLst>
                                    </p:anim>
                                    <p:anim calcmode="lin" valueType="num">
                                      <p:cBhvr>
                                        <p:cTn id="25" dur="500" fill="hold"/>
                                        <p:tgtEl>
                                          <p:spTgt spid="1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5" grpId="4"/>
      <p:bldP build="whole" bldLvl="1" animBg="1" rev="0" advAuto="0" spid="159" grpId="2"/>
      <p:bldP build="whole" bldLvl="1" animBg="1" rev="0" advAuto="0" spid="157" grpId="5"/>
      <p:bldP build="whole" bldLvl="1" animBg="1" rev="0" advAuto="0" spid="156" grpId="3"/>
      <p:bldP build="whole" bldLvl="1" animBg="1" rev="0" advAuto="0" spid="158"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title"/>
          </p:nvPr>
        </p:nvSpPr>
        <p:spPr>
          <a:prstGeom prst="rect">
            <a:avLst/>
          </a:prstGeom>
        </p:spPr>
        <p:txBody>
          <a:bodyPr/>
          <a:lstStyle/>
          <a:p>
            <a:pPr lvl="0">
              <a:defRPr sz="1800">
                <a:uFillTx/>
              </a:defRPr>
            </a:pPr>
            <a:r>
              <a:rPr sz="1200">
                <a:uFill>
                  <a:solidFill/>
                </a:uFill>
              </a:rPr>
              <a:t>Then/Now</a:t>
            </a:r>
          </a:p>
        </p:txBody>
      </p:sp>
      <p:pic>
        <p:nvPicPr>
          <p:cNvPr id="162" name="Then.png"/>
          <p:cNvPicPr/>
          <p:nvPr/>
        </p:nvPicPr>
        <p:blipFill>
          <a:blip r:embed="rId2">
            <a:extLst/>
          </a:blip>
          <a:stretch>
            <a:fillRect/>
          </a:stretch>
        </p:blipFill>
        <p:spPr>
          <a:xfrm>
            <a:off x="711200" y="742950"/>
            <a:ext cx="4241801" cy="895351"/>
          </a:xfrm>
          <a:prstGeom prst="rect">
            <a:avLst/>
          </a:prstGeom>
          <a:ln w="12700">
            <a:miter lim="400000"/>
          </a:ln>
        </p:spPr>
      </p:pic>
      <p:sp>
        <p:nvSpPr>
          <p:cNvPr id="163" name="Shape 163"/>
          <p:cNvSpPr/>
          <p:nvPr/>
        </p:nvSpPr>
        <p:spPr>
          <a:xfrm>
            <a:off x="812800" y="1828800"/>
            <a:ext cx="7632700" cy="8636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spcBef>
                <a:spcPts val="600"/>
              </a:spcBef>
              <a:buClr>
                <a:srgbClr val="000000"/>
              </a:buClr>
              <a:buFont typeface="Arial"/>
              <a:defRPr sz="2800"/>
            </a:lvl1pPr>
          </a:lstStyle>
          <a:p>
            <a:pPr lvl="0">
              <a:defRPr sz="1800">
                <a:uFillTx/>
              </a:defRPr>
            </a:pPr>
            <a:r>
              <a:rPr sz="2800">
                <a:uFill>
                  <a:solidFill/>
                </a:uFill>
              </a:rPr>
              <a:t>You have already written and solved proportions. (Lesson 6–5)</a:t>
            </a:r>
          </a:p>
        </p:txBody>
      </p:sp>
      <p:pic>
        <p:nvPicPr>
          <p:cNvPr id="164" name="Now.png"/>
          <p:cNvPicPr/>
          <p:nvPr/>
        </p:nvPicPr>
        <p:blipFill>
          <a:blip r:embed="rId3">
            <a:extLst/>
          </a:blip>
          <a:stretch>
            <a:fillRect/>
          </a:stretch>
        </p:blipFill>
        <p:spPr>
          <a:xfrm>
            <a:off x="711200" y="3048000"/>
            <a:ext cx="4241801" cy="895351"/>
          </a:xfrm>
          <a:prstGeom prst="rect">
            <a:avLst/>
          </a:prstGeom>
          <a:ln w="12700">
            <a:miter lim="400000"/>
          </a:ln>
        </p:spPr>
      </p:pic>
      <p:sp>
        <p:nvSpPr>
          <p:cNvPr id="165" name="Shape 165"/>
          <p:cNvSpPr/>
          <p:nvPr/>
        </p:nvSpPr>
        <p:spPr>
          <a:xfrm>
            <a:off x="812800" y="4057650"/>
            <a:ext cx="7632700" cy="4963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6715" indent="-346075">
              <a:lnSpc>
                <a:spcPct val="90000"/>
              </a:lnSpc>
              <a:spcBef>
                <a:spcPts val="900"/>
              </a:spcBef>
              <a:buClr>
                <a:srgbClr val="000000"/>
              </a:buClr>
              <a:buSzPct val="100000"/>
              <a:buFont typeface="Arial"/>
              <a:buChar char="•"/>
              <a:defRPr sz="2800"/>
            </a:lvl1pPr>
          </a:lstStyle>
          <a:p>
            <a:pPr lvl="0">
              <a:defRPr sz="1800">
                <a:uFillTx/>
              </a:defRPr>
            </a:pPr>
            <a:r>
              <a:rPr sz="2800">
                <a:uFill>
                  <a:solidFill/>
                </a:uFill>
              </a:rPr>
              <a:t>Use scale drawings.</a:t>
            </a:r>
          </a:p>
        </p:txBody>
      </p:sp>
      <p:sp>
        <p:nvSpPr>
          <p:cNvPr id="166" name="Shape 166"/>
          <p:cNvSpPr/>
          <p:nvPr/>
        </p:nvSpPr>
        <p:spPr>
          <a:xfrm>
            <a:off x="812800" y="4699000"/>
            <a:ext cx="7632700" cy="4963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6715" indent="-346075">
              <a:lnSpc>
                <a:spcPct val="90000"/>
              </a:lnSpc>
              <a:spcBef>
                <a:spcPts val="900"/>
              </a:spcBef>
              <a:buClr>
                <a:srgbClr val="000000"/>
              </a:buClr>
              <a:buSzPct val="100000"/>
              <a:buFont typeface="Arial"/>
              <a:buChar char="•"/>
              <a:defRPr sz="2800"/>
            </a:lvl1pPr>
          </a:lstStyle>
          <a:p>
            <a:pPr lvl="0">
              <a:defRPr sz="1800">
                <a:uFillTx/>
              </a:defRPr>
            </a:pPr>
            <a:r>
              <a:rPr sz="2800">
                <a:uFill>
                  <a:solidFill/>
                </a:uFill>
              </a:rPr>
              <a:t>Construct scale drawings.</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62"/>
                                        </p:tgtEl>
                                        <p:attrNameLst>
                                          <p:attrName>style.visibility</p:attrName>
                                        </p:attrNameLst>
                                      </p:cBhvr>
                                      <p:to>
                                        <p:strVal val="visible"/>
                                      </p:to>
                                    </p:set>
                                    <p:animEffect filter="wipe(left)" transition="in">
                                      <p:cBhvr>
                                        <p:cTn id="7" dur="500"/>
                                        <p:tgtEl>
                                          <p:spTgt spid="162"/>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63"/>
                                        </p:tgtEl>
                                        <p:attrNameLst>
                                          <p:attrName>style.visibility</p:attrName>
                                        </p:attrNameLst>
                                      </p:cBhvr>
                                      <p:to>
                                        <p:strVal val="visible"/>
                                      </p:to>
                                    </p:set>
                                    <p:animEffect filter="wipe(left)" transition="in">
                                      <p:cBhvr>
                                        <p:cTn id="11" dur="500"/>
                                        <p:tgtEl>
                                          <p:spTgt spid="163"/>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8" presetID="22" grpId="3" fill="hold">
                                  <p:stCondLst>
                                    <p:cond delay="0"/>
                                  </p:stCondLst>
                                  <p:iterate type="el" backwards="0">
                                    <p:tmAbs val="0"/>
                                  </p:iterate>
                                  <p:childTnLst>
                                    <p:set>
                                      <p:cBhvr>
                                        <p:cTn id="15" fill="hold"/>
                                        <p:tgtEl>
                                          <p:spTgt spid="164"/>
                                        </p:tgtEl>
                                        <p:attrNameLst>
                                          <p:attrName>style.visibility</p:attrName>
                                        </p:attrNameLst>
                                      </p:cBhvr>
                                      <p:to>
                                        <p:strVal val="visible"/>
                                      </p:to>
                                    </p:set>
                                    <p:animEffect filter="wipe(left)" transition="in">
                                      <p:cBhvr>
                                        <p:cTn id="16" dur="500"/>
                                        <p:tgtEl>
                                          <p:spTgt spid="164"/>
                                        </p:tgtEl>
                                      </p:cBhvr>
                                    </p:animEffect>
                                  </p:childTnLst>
                                </p:cTn>
                              </p:par>
                            </p:childTnLst>
                          </p:cTn>
                        </p:par>
                        <p:par>
                          <p:cTn id="17" fill="hold">
                            <p:stCondLst>
                              <p:cond delay="500"/>
                            </p:stCondLst>
                            <p:childTnLst>
                              <p:par>
                                <p:cTn id="18" nodeType="afterEffect" presetClass="entr" presetSubtype="8" presetID="22" grpId="4" fill="hold">
                                  <p:stCondLst>
                                    <p:cond delay="0"/>
                                  </p:stCondLst>
                                  <p:iterate type="el" backwards="0">
                                    <p:tmAbs val="0"/>
                                  </p:iterate>
                                  <p:childTnLst>
                                    <p:set>
                                      <p:cBhvr>
                                        <p:cTn id="19" fill="hold"/>
                                        <p:tgtEl>
                                          <p:spTgt spid="165"/>
                                        </p:tgtEl>
                                        <p:attrNameLst>
                                          <p:attrName>style.visibility</p:attrName>
                                        </p:attrNameLst>
                                      </p:cBhvr>
                                      <p:to>
                                        <p:strVal val="visible"/>
                                      </p:to>
                                    </p:set>
                                    <p:animEffect filter="wipe(left)" transition="in">
                                      <p:cBhvr>
                                        <p:cTn id="20" dur="500"/>
                                        <p:tgtEl>
                                          <p:spTgt spid="165"/>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5" fill="hold">
                                  <p:stCondLst>
                                    <p:cond delay="0"/>
                                  </p:stCondLst>
                                  <p:iterate type="el" backwards="0">
                                    <p:tmAbs val="0"/>
                                  </p:iterate>
                                  <p:childTnLst>
                                    <p:set>
                                      <p:cBhvr>
                                        <p:cTn id="24" fill="hold"/>
                                        <p:tgtEl>
                                          <p:spTgt spid="166">
                                            <p:bg/>
                                          </p:spTgt>
                                        </p:tgtEl>
                                        <p:attrNameLst>
                                          <p:attrName>style.visibility</p:attrName>
                                        </p:attrNameLst>
                                      </p:cBhvr>
                                      <p:to>
                                        <p:strVal val="visible"/>
                                      </p:to>
                                    </p:set>
                                    <p:animEffect filter="wipe(left)" transition="in">
                                      <p:cBhvr>
                                        <p:cTn id="25" dur="500"/>
                                        <p:tgtEl>
                                          <p:spTgt spid="166">
                                            <p:bg/>
                                          </p:spTgt>
                                        </p:tgtEl>
                                      </p:cBhvr>
                                    </p:animEffect>
                                  </p:childTnLst>
                                </p:cTn>
                              </p:par>
                              <p:par>
                                <p:cTn id="26" presetClass="entr" presetSubtype="8" presetID="22" grpId="5" fill="hold">
                                  <p:stCondLst>
                                    <p:cond delay="0"/>
                                  </p:stCondLst>
                                  <p:iterate type="el" backwards="0">
                                    <p:tmAbs val="0"/>
                                  </p:iterate>
                                  <p:childTnLst>
                                    <p:set>
                                      <p:cBhvr>
                                        <p:cTn id="27" fill="hold"/>
                                        <p:tgtEl>
                                          <p:spTgt spid="166">
                                            <p:txEl>
                                              <p:pRg st="0" end="0"/>
                                            </p:txEl>
                                          </p:spTgt>
                                        </p:tgtEl>
                                        <p:attrNameLst>
                                          <p:attrName>style.visibility</p:attrName>
                                        </p:attrNameLst>
                                      </p:cBhvr>
                                      <p:to>
                                        <p:strVal val="visible"/>
                                      </p:to>
                                    </p:set>
                                    <p:animEffect filter="wipe(left)" transition="in">
                                      <p:cBhvr>
                                        <p:cTn id="28" dur="500"/>
                                        <p:tgtEl>
                                          <p:spTgt spid="166">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2" grpId="1"/>
      <p:bldP build="whole" bldLvl="1" animBg="1" rev="0" advAuto="0" spid="164" grpId="3"/>
      <p:bldP build="whole" bldLvl="1" animBg="1" rev="0" advAuto="0" spid="165" grpId="4"/>
      <p:bldP build="p" bldLvl="5" animBg="1" rev="0" advAuto="0" spid="166" grpId="5"/>
      <p:bldP build="whole" bldLvl="1" animBg="1" rev="0" advAuto="0" spid="163" grpId="2"/>
    </p:bld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9525" cap="flat">
          <a:solidFill>
            <a:srgbClr val="000000"/>
          </a:solidFill>
          <a:prstDash val="solid"/>
          <a:round/>
        </a:ln>
        <a:effectLst/>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9525" cap="flat">
          <a:solidFill>
            <a:srgbClr val="000000"/>
          </a:solidFill>
          <a:prstDash val="solid"/>
          <a:round/>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9525" cap="flat">
          <a:solidFill>
            <a:srgbClr val="000000"/>
          </a:solidFill>
          <a:prstDash val="solid"/>
          <a:round/>
        </a:ln>
        <a:effectLst/>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9525" cap="flat">
          <a:solidFill>
            <a:srgbClr val="000000"/>
          </a:solidFill>
          <a:prstDash val="solid"/>
          <a:round/>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